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998" r:id="rId2"/>
  </p:sldMasterIdLst>
  <p:notesMasterIdLst>
    <p:notesMasterId r:id="rId20"/>
  </p:notesMasterIdLst>
  <p:handoutMasterIdLst>
    <p:handoutMasterId r:id="rId21"/>
  </p:handoutMasterIdLst>
  <p:sldIdLst>
    <p:sldId id="272" r:id="rId3"/>
    <p:sldId id="276" r:id="rId4"/>
    <p:sldId id="277" r:id="rId5"/>
    <p:sldId id="286" r:id="rId6"/>
    <p:sldId id="287" r:id="rId7"/>
    <p:sldId id="288" r:id="rId8"/>
    <p:sldId id="282" r:id="rId9"/>
    <p:sldId id="292" r:id="rId10"/>
    <p:sldId id="291" r:id="rId11"/>
    <p:sldId id="290" r:id="rId12"/>
    <p:sldId id="274" r:id="rId13"/>
    <p:sldId id="294" r:id="rId14"/>
    <p:sldId id="284" r:id="rId15"/>
    <p:sldId id="289" r:id="rId16"/>
    <p:sldId id="293" r:id="rId17"/>
    <p:sldId id="295" r:id="rId18"/>
    <p:sldId id="296" r:id="rId19"/>
  </p:sldIdLst>
  <p:sldSz cx="12192000" cy="6858000"/>
  <p:notesSz cx="9926638" cy="6797675"/>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3" userDrawn="1">
          <p15:clr>
            <a:srgbClr val="A4A3A4"/>
          </p15:clr>
        </p15:guide>
        <p15:guide id="3" orient="horz" pos="913" userDrawn="1">
          <p15:clr>
            <a:srgbClr val="A4A3A4"/>
          </p15:clr>
        </p15:guide>
        <p15:guide id="4" orient="horz" pos="3861" userDrawn="1">
          <p15:clr>
            <a:srgbClr val="A4A3A4"/>
          </p15:clr>
        </p15:guide>
        <p15:guide id="5" pos="3840" userDrawn="1">
          <p15:clr>
            <a:srgbClr val="A4A3A4"/>
          </p15:clr>
        </p15:guide>
        <p15:guide id="6" pos="604" userDrawn="1">
          <p15:clr>
            <a:srgbClr val="A4A3A4"/>
          </p15:clr>
        </p15:guide>
        <p15:guide id="7" pos="701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6E82"/>
    <a:srgbClr val="7D6323"/>
    <a:srgbClr val="978439"/>
    <a:srgbClr val="897B47"/>
    <a:srgbClr val="E6E093"/>
    <a:srgbClr val="988237"/>
    <a:srgbClr val="887D47"/>
    <a:srgbClr val="0F0B61"/>
    <a:srgbClr val="1F187E"/>
    <a:srgbClr val="205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4608" autoAdjust="0"/>
  </p:normalViewPr>
  <p:slideViewPr>
    <p:cSldViewPr showGuides="1">
      <p:cViewPr varScale="1">
        <p:scale>
          <a:sx n="113" d="100"/>
          <a:sy n="113" d="100"/>
        </p:scale>
        <p:origin x="588" y="108"/>
      </p:cViewPr>
      <p:guideLst>
        <p:guide orient="horz" pos="2160"/>
        <p:guide orient="horz" pos="1003"/>
        <p:guide orient="horz" pos="913"/>
        <p:guide orient="horz" pos="3861"/>
        <p:guide pos="3840"/>
        <p:guide pos="604"/>
        <p:guide pos="7015"/>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0"/>
    </p:cViewPr>
  </p:sorterViewPr>
  <p:notesViewPr>
    <p:cSldViewPr showGuides="1">
      <p:cViewPr varScale="1">
        <p:scale>
          <a:sx n="84" d="100"/>
          <a:sy n="84" d="100"/>
        </p:scale>
        <p:origin x="25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CBCF24DE-A009-47EC-A994-2C17E4B067A3}" type="datetimeFigureOut">
              <a:rPr lang="nb-NO" smtClean="0"/>
              <a:t>29.11.2017</a:t>
            </a:fld>
            <a:endParaRPr lang="nb-NO"/>
          </a:p>
        </p:txBody>
      </p:sp>
      <p:sp>
        <p:nvSpPr>
          <p:cNvPr id="4" name="Plassholder for bunntekst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8A1D7869-2FA0-46F6-845B-C2F49CB8A068}" type="slidenum">
              <a:rPr lang="nb-NO" smtClean="0"/>
              <a:t>‹#›</a:t>
            </a:fld>
            <a:endParaRPr lang="nb-NO"/>
          </a:p>
        </p:txBody>
      </p:sp>
    </p:spTree>
    <p:extLst>
      <p:ext uri="{BB962C8B-B14F-4D97-AF65-F5344CB8AC3E}">
        <p14:creationId xmlns:p14="http://schemas.microsoft.com/office/powerpoint/2010/main" val="178753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4301543"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5622799" y="0"/>
            <a:ext cx="4301543" cy="33988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4C18B6A-70AD-4AB0-A02D-C0FC08D14F91}" type="datetimeFigureOut">
              <a:rPr lang="nb-NO"/>
              <a:pPr>
                <a:defRPr/>
              </a:pPr>
              <a:t>29.11.2017</a:t>
            </a:fld>
            <a:endParaRPr lang="nb-NO"/>
          </a:p>
        </p:txBody>
      </p:sp>
      <p:sp>
        <p:nvSpPr>
          <p:cNvPr id="4" name="Plassholder for lysbilde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1773A84-FC95-4064-B83F-81CB4A0C49A5}" type="slidenum">
              <a:rPr lang="nb-NO"/>
              <a:pPr>
                <a:defRPr/>
              </a:pPr>
              <a:t>‹#›</a:t>
            </a:fld>
            <a:endParaRPr lang="nb-NO"/>
          </a:p>
        </p:txBody>
      </p:sp>
    </p:spTree>
    <p:extLst>
      <p:ext uri="{BB962C8B-B14F-4D97-AF65-F5344CB8AC3E}">
        <p14:creationId xmlns:p14="http://schemas.microsoft.com/office/powerpoint/2010/main" val="3570969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a:t>
            </a:fld>
            <a:endParaRPr lang="nb-NO"/>
          </a:p>
        </p:txBody>
      </p:sp>
    </p:spTree>
    <p:extLst>
      <p:ext uri="{BB962C8B-B14F-4D97-AF65-F5344CB8AC3E}">
        <p14:creationId xmlns:p14="http://schemas.microsoft.com/office/powerpoint/2010/main" val="3142249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10</a:t>
            </a:fld>
            <a:endParaRPr lang="nb-NO"/>
          </a:p>
        </p:txBody>
      </p:sp>
    </p:spTree>
    <p:extLst>
      <p:ext uri="{BB962C8B-B14F-4D97-AF65-F5344CB8AC3E}">
        <p14:creationId xmlns:p14="http://schemas.microsoft.com/office/powerpoint/2010/main" val="2380780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11</a:t>
            </a:fld>
            <a:endParaRPr lang="nb-NO"/>
          </a:p>
        </p:txBody>
      </p:sp>
    </p:spTree>
    <p:extLst>
      <p:ext uri="{BB962C8B-B14F-4D97-AF65-F5344CB8AC3E}">
        <p14:creationId xmlns:p14="http://schemas.microsoft.com/office/powerpoint/2010/main" val="2332139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12</a:t>
            </a:fld>
            <a:endParaRPr lang="nb-NO"/>
          </a:p>
        </p:txBody>
      </p:sp>
    </p:spTree>
    <p:extLst>
      <p:ext uri="{BB962C8B-B14F-4D97-AF65-F5344CB8AC3E}">
        <p14:creationId xmlns:p14="http://schemas.microsoft.com/office/powerpoint/2010/main" val="2529017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13</a:t>
            </a:fld>
            <a:endParaRPr lang="nb-NO"/>
          </a:p>
        </p:txBody>
      </p:sp>
    </p:spTree>
    <p:extLst>
      <p:ext uri="{BB962C8B-B14F-4D97-AF65-F5344CB8AC3E}">
        <p14:creationId xmlns:p14="http://schemas.microsoft.com/office/powerpoint/2010/main" val="2790872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14</a:t>
            </a:fld>
            <a:endParaRPr lang="nb-NO"/>
          </a:p>
        </p:txBody>
      </p:sp>
    </p:spTree>
    <p:extLst>
      <p:ext uri="{BB962C8B-B14F-4D97-AF65-F5344CB8AC3E}">
        <p14:creationId xmlns:p14="http://schemas.microsoft.com/office/powerpoint/2010/main" val="274069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15</a:t>
            </a:fld>
            <a:endParaRPr lang="nb-NO"/>
          </a:p>
        </p:txBody>
      </p:sp>
    </p:spTree>
    <p:extLst>
      <p:ext uri="{BB962C8B-B14F-4D97-AF65-F5344CB8AC3E}">
        <p14:creationId xmlns:p14="http://schemas.microsoft.com/office/powerpoint/2010/main" val="505413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16</a:t>
            </a:fld>
            <a:endParaRPr lang="nb-NO"/>
          </a:p>
        </p:txBody>
      </p:sp>
    </p:spTree>
    <p:extLst>
      <p:ext uri="{BB962C8B-B14F-4D97-AF65-F5344CB8AC3E}">
        <p14:creationId xmlns:p14="http://schemas.microsoft.com/office/powerpoint/2010/main" val="3365543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17</a:t>
            </a:fld>
            <a:endParaRPr lang="nb-NO"/>
          </a:p>
        </p:txBody>
      </p:sp>
    </p:spTree>
    <p:extLst>
      <p:ext uri="{BB962C8B-B14F-4D97-AF65-F5344CB8AC3E}">
        <p14:creationId xmlns:p14="http://schemas.microsoft.com/office/powerpoint/2010/main" val="200008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2</a:t>
            </a:fld>
            <a:endParaRPr lang="nb-NO"/>
          </a:p>
        </p:txBody>
      </p:sp>
    </p:spTree>
    <p:extLst>
      <p:ext uri="{BB962C8B-B14F-4D97-AF65-F5344CB8AC3E}">
        <p14:creationId xmlns:p14="http://schemas.microsoft.com/office/powerpoint/2010/main" val="1123382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3</a:t>
            </a:fld>
            <a:endParaRPr lang="nb-NO"/>
          </a:p>
        </p:txBody>
      </p:sp>
    </p:spTree>
    <p:extLst>
      <p:ext uri="{BB962C8B-B14F-4D97-AF65-F5344CB8AC3E}">
        <p14:creationId xmlns:p14="http://schemas.microsoft.com/office/powerpoint/2010/main" val="363333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4</a:t>
            </a:fld>
            <a:endParaRPr lang="nb-NO"/>
          </a:p>
        </p:txBody>
      </p:sp>
    </p:spTree>
    <p:extLst>
      <p:ext uri="{BB962C8B-B14F-4D97-AF65-F5344CB8AC3E}">
        <p14:creationId xmlns:p14="http://schemas.microsoft.com/office/powerpoint/2010/main" val="1671439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5</a:t>
            </a:fld>
            <a:endParaRPr lang="nb-NO"/>
          </a:p>
        </p:txBody>
      </p:sp>
    </p:spTree>
    <p:extLst>
      <p:ext uri="{BB962C8B-B14F-4D97-AF65-F5344CB8AC3E}">
        <p14:creationId xmlns:p14="http://schemas.microsoft.com/office/powerpoint/2010/main" val="2897915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6</a:t>
            </a:fld>
            <a:endParaRPr lang="nb-NO"/>
          </a:p>
        </p:txBody>
      </p:sp>
    </p:spTree>
    <p:extLst>
      <p:ext uri="{BB962C8B-B14F-4D97-AF65-F5344CB8AC3E}">
        <p14:creationId xmlns:p14="http://schemas.microsoft.com/office/powerpoint/2010/main" val="17557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7</a:t>
            </a:fld>
            <a:endParaRPr lang="nb-NO"/>
          </a:p>
        </p:txBody>
      </p:sp>
    </p:spTree>
    <p:extLst>
      <p:ext uri="{BB962C8B-B14F-4D97-AF65-F5344CB8AC3E}">
        <p14:creationId xmlns:p14="http://schemas.microsoft.com/office/powerpoint/2010/main" val="3701526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8</a:t>
            </a:fld>
            <a:endParaRPr lang="nb-NO"/>
          </a:p>
        </p:txBody>
      </p:sp>
    </p:spTree>
    <p:extLst>
      <p:ext uri="{BB962C8B-B14F-4D97-AF65-F5344CB8AC3E}">
        <p14:creationId xmlns:p14="http://schemas.microsoft.com/office/powerpoint/2010/main" val="3735195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9</a:t>
            </a:fld>
            <a:endParaRPr lang="nb-NO"/>
          </a:p>
        </p:txBody>
      </p:sp>
    </p:spTree>
    <p:extLst>
      <p:ext uri="{BB962C8B-B14F-4D97-AF65-F5344CB8AC3E}">
        <p14:creationId xmlns:p14="http://schemas.microsoft.com/office/powerpoint/2010/main" val="422929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sk Startside">
    <p:bg>
      <p:bgPr>
        <a:solidFill>
          <a:schemeClr val="bg1"/>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GRÅ</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12007"/>
            <a:ext cx="298705" cy="362713"/>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Olje-</a:t>
            </a:r>
            <a:r>
              <a:rPr lang="nb-NO" sz="1300" baseline="0" noProof="0" dirty="0" smtClean="0"/>
              <a:t> og</a:t>
            </a:r>
            <a:r>
              <a:rPr lang="nb-NO" sz="1300" noProof="0" dirty="0" smtClean="0"/>
              <a:t/>
            </a:r>
            <a:br>
              <a:rPr lang="nb-NO" sz="1300" noProof="0" dirty="0" smtClean="0"/>
            </a:br>
            <a:r>
              <a:rPr lang="nb-NO" sz="1300" noProof="0" dirty="0" smtClean="0"/>
              <a:t>energidepartementet</a:t>
            </a:r>
            <a:endParaRPr lang="nb-NO" sz="1300" noProof="0" dirty="0"/>
          </a:p>
        </p:txBody>
      </p:sp>
      <p:pic>
        <p:nvPicPr>
          <p:cNvPr id="2"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90" y="3273424"/>
            <a:ext cx="12216820" cy="3584575"/>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9017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rsk Tekst med liggende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liggende bilde</a:t>
            </a:r>
          </a:p>
        </p:txBody>
      </p:sp>
      <p:sp>
        <p:nvSpPr>
          <p:cNvPr id="2" name="Tittel 1"/>
          <p:cNvSpPr>
            <a:spLocks noGrp="1"/>
          </p:cNvSpPr>
          <p:nvPr>
            <p:ph type="title"/>
          </p:nvPr>
        </p:nvSpPr>
        <p:spPr>
          <a:xfrm>
            <a:off x="1198800" y="296652"/>
            <a:ext cx="9792000" cy="1143000"/>
          </a:xfrm>
        </p:spPr>
        <p:txBody>
          <a:bodyPr/>
          <a:lstStyle/>
          <a:p>
            <a:r>
              <a:rPr lang="nb-NO" noProof="0" smtClean="0"/>
              <a:t>Klikk for å redigere tittelstil</a:t>
            </a:r>
            <a:endParaRPr lang="nb-NO" dirty="0"/>
          </a:p>
        </p:txBody>
      </p:sp>
      <p:sp>
        <p:nvSpPr>
          <p:cNvPr id="3" name="Plassholder for innhold 2"/>
          <p:cNvSpPr>
            <a:spLocks noGrp="1"/>
          </p:cNvSpPr>
          <p:nvPr>
            <p:ph idx="1"/>
          </p:nvPr>
        </p:nvSpPr>
        <p:spPr>
          <a:xfrm>
            <a:off x="1198800" y="1592798"/>
            <a:ext cx="9792000" cy="2340258"/>
          </a:xfrm>
        </p:spPr>
        <p:txBody>
          <a:bodyPr/>
          <a:lstStyle/>
          <a:p>
            <a:pPr lvl="0"/>
            <a:r>
              <a:rPr lang="nb-NO" smtClean="0"/>
              <a:t>Rediger tekststiler i malen</a:t>
            </a:r>
          </a:p>
          <a:p>
            <a:pPr lvl="1"/>
            <a:r>
              <a:rPr lang="nb-NO" smtClean="0"/>
              <a:t>Andre nivå</a:t>
            </a:r>
          </a:p>
          <a:p>
            <a:pPr lvl="2"/>
            <a:r>
              <a:rPr lang="nb-NO" smtClean="0"/>
              <a:t>Tredje nivå</a:t>
            </a:r>
          </a:p>
        </p:txBody>
      </p:sp>
      <p:sp>
        <p:nvSpPr>
          <p:cNvPr id="8" name="Plassholder for bilde 7"/>
          <p:cNvSpPr>
            <a:spLocks noGrp="1"/>
          </p:cNvSpPr>
          <p:nvPr>
            <p:ph type="pic" sz="quarter" idx="13"/>
          </p:nvPr>
        </p:nvSpPr>
        <p:spPr>
          <a:xfrm>
            <a:off x="-1430" y="3967520"/>
            <a:ext cx="12192000" cy="215124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rsk Tekst med utfallende bilde">
    <p:spTree>
      <p:nvGrpSpPr>
        <p:cNvPr id="1" name=""/>
        <p:cNvGrpSpPr/>
        <p:nvPr/>
      </p:nvGrpSpPr>
      <p:grpSpPr>
        <a:xfrm>
          <a:off x="0" y="0"/>
          <a:ext cx="0" cy="0"/>
          <a:chOff x="0" y="0"/>
          <a:chExt cx="0" cy="0"/>
        </a:xfrm>
      </p:grpSpPr>
      <p:sp>
        <p:nvSpPr>
          <p:cNvPr id="3" name="TekstSylinder 2"/>
          <p:cNvSpPr txBox="1"/>
          <p:nvPr userDrawn="1"/>
        </p:nvSpPr>
        <p:spPr>
          <a:xfrm>
            <a:off x="-95251" y="-304800"/>
            <a:ext cx="10128251" cy="277812"/>
          </a:xfrm>
          <a:prstGeom prst="rect">
            <a:avLst/>
          </a:prstGeom>
          <a:noFill/>
        </p:spPr>
        <p:txBody>
          <a:bodyPr>
            <a:spAutoFit/>
          </a:bodyPr>
          <a:lstStyle/>
          <a:p>
            <a:pPr>
              <a:defRPr/>
            </a:pPr>
            <a:r>
              <a:rPr lang="nb-NO" sz="1200" dirty="0"/>
              <a:t>Norsk mal:1 utfallende bilde</a:t>
            </a:r>
          </a:p>
        </p:txBody>
      </p:sp>
      <p:sp>
        <p:nvSpPr>
          <p:cNvPr id="9" name="Plassholder for bilde 8"/>
          <p:cNvSpPr>
            <a:spLocks noGrp="1"/>
          </p:cNvSpPr>
          <p:nvPr>
            <p:ph type="pic" sz="quarter" idx="17" hasCustomPrompt="1"/>
          </p:nvPr>
        </p:nvSpPr>
        <p:spPr>
          <a:xfrm>
            <a:off x="0" y="1"/>
            <a:ext cx="12192000" cy="6117165"/>
          </a:xfrm>
          <a:solidFill>
            <a:schemeClr val="bg1">
              <a:lumMod val="95000"/>
            </a:schemeClr>
          </a:solidFill>
        </p:spPr>
        <p:txBody>
          <a:bodyPr/>
          <a:lstStyle>
            <a:lvl1pPr algn="ctr">
              <a:buNone/>
              <a:defRPr sz="1200">
                <a:solidFill>
                  <a:schemeClr val="bg1">
                    <a:lumMod val="50000"/>
                  </a:schemeClr>
                </a:solidFill>
              </a:defRPr>
            </a:lvl1pPr>
          </a:lstStyle>
          <a:p>
            <a:r>
              <a:rPr lang="nb-NO" dirty="0" smtClean="0"/>
              <a:t>Klikk ikonet for å legge til bilde</a:t>
            </a:r>
            <a:endParaRPr lang="nb-NO" dirty="0"/>
          </a:p>
        </p:txBody>
      </p:sp>
      <p:sp>
        <p:nvSpPr>
          <p:cNvPr id="7"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8"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rsk Diagram">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Diagram</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9" name="Plassholder for diagram 8"/>
          <p:cNvSpPr>
            <a:spLocks noGrp="1"/>
          </p:cNvSpPr>
          <p:nvPr>
            <p:ph type="chart"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et diagram</a:t>
            </a:r>
            <a:endParaRPr lang="nb-NO" noProof="0" dirty="0"/>
          </a:p>
        </p:txBody>
      </p:sp>
      <p:sp>
        <p:nvSpPr>
          <p:cNvPr id="15" name="TekstSylinder 1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6" name="Vinkel 1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sk Tabell">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Tabell</a:t>
            </a:r>
          </a:p>
        </p:txBody>
      </p:sp>
      <p:sp>
        <p:nvSpPr>
          <p:cNvPr id="2" name="Tittel 1"/>
          <p:cNvSpPr>
            <a:spLocks noGrp="1"/>
          </p:cNvSpPr>
          <p:nvPr>
            <p:ph type="title"/>
          </p:nvPr>
        </p:nvSpPr>
        <p:spPr>
          <a:xfrm>
            <a:off x="1198800" y="296863"/>
            <a:ext cx="9792000" cy="1143000"/>
          </a:xfrm>
        </p:spPr>
        <p:txBody>
          <a:bodyPr/>
          <a:lstStyle/>
          <a:p>
            <a:r>
              <a:rPr lang="nb-NO" smtClean="0"/>
              <a:t>Klikk for å redigere tittelstil</a:t>
            </a:r>
            <a:endParaRPr lang="nb-NO" dirty="0"/>
          </a:p>
        </p:txBody>
      </p:sp>
      <p:sp>
        <p:nvSpPr>
          <p:cNvPr id="10" name="Plassholder for tabell 9"/>
          <p:cNvSpPr>
            <a:spLocks noGrp="1"/>
          </p:cNvSpPr>
          <p:nvPr>
            <p:ph type="tbl"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en tabell</a:t>
            </a:r>
            <a:endParaRPr lang="nb-NO" noProof="0" dirty="0"/>
          </a:p>
        </p:txBody>
      </p:sp>
      <p:sp>
        <p:nvSpPr>
          <p:cNvPr id="8"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4"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Norsk To innholdsdel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To innholdsdeler - Sammenlikning</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3" name="Plassholder for innhold 2"/>
          <p:cNvSpPr>
            <a:spLocks noGrp="1"/>
          </p:cNvSpPr>
          <p:nvPr>
            <p:ph sz="half" idx="1"/>
          </p:nvPr>
        </p:nvSpPr>
        <p:spPr>
          <a:xfrm>
            <a:off x="1198800" y="1591399"/>
            <a:ext cx="4860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p:txBody>
      </p:sp>
      <p:sp>
        <p:nvSpPr>
          <p:cNvPr id="4" name="Plassholder for innhold 3"/>
          <p:cNvSpPr>
            <a:spLocks noGrp="1"/>
          </p:cNvSpPr>
          <p:nvPr>
            <p:ph sz="half" idx="2"/>
          </p:nvPr>
        </p:nvSpPr>
        <p:spPr>
          <a:xfrm>
            <a:off x="6197600" y="1591399"/>
            <a:ext cx="4788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p:txBody>
      </p:sp>
      <p:sp>
        <p:nvSpPr>
          <p:cNvPr id="13" name="Plassholder for dato 3"/>
          <p:cNvSpPr>
            <a:spLocks noGrp="1"/>
          </p:cNvSpPr>
          <p:nvPr>
            <p:ph type="dt" sz="half" idx="10"/>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5"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rsk Sluttside">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90" y="3273424"/>
            <a:ext cx="12216820" cy="3584575"/>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1</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13"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12007"/>
            <a:ext cx="298705" cy="362713"/>
          </a:xfrm>
          <a:prstGeom prst="rect">
            <a:avLst/>
          </a:prstGeom>
        </p:spPr>
      </p:pic>
      <p:sp>
        <p:nvSpPr>
          <p:cNvPr id="9" name="TekstSylinder 8"/>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Olje-</a:t>
            </a:r>
            <a:r>
              <a:rPr lang="nb-NO" sz="1300" baseline="0" noProof="0" dirty="0" smtClean="0"/>
              <a:t> og</a:t>
            </a:r>
            <a:r>
              <a:rPr lang="nb-NO" sz="1300" noProof="0" dirty="0" smtClean="0"/>
              <a:t/>
            </a:r>
            <a:br>
              <a:rPr lang="nb-NO" sz="1300" noProof="0" dirty="0" smtClean="0"/>
            </a:br>
            <a:r>
              <a:rPr lang="nb-NO" sz="1300" noProof="0" dirty="0" smtClean="0"/>
              <a:t>energidepartementet</a:t>
            </a:r>
            <a:endParaRPr lang="nb-NO" sz="1300" noProof="0" dirty="0"/>
          </a:p>
        </p:txBody>
      </p:sp>
    </p:spTree>
    <p:extLst>
      <p:ext uri="{BB962C8B-B14F-4D97-AF65-F5344CB8AC3E}">
        <p14:creationId xmlns:p14="http://schemas.microsoft.com/office/powerpoint/2010/main" val="26105076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gelsk Startside">
    <p:bg>
      <p:bgPr>
        <a:solidFill>
          <a:schemeClr val="bg1"/>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smtClean="0"/>
              <a:t>Engelsk </a:t>
            </a:r>
            <a:r>
              <a:rPr lang="nb-NO" sz="1200" dirty="0"/>
              <a:t>mal: </a:t>
            </a:r>
            <a:r>
              <a:rPr lang="nb-NO" sz="1200" dirty="0" smtClean="0"/>
              <a:t>Startside GRÅ</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12007"/>
            <a:ext cx="298705" cy="362713"/>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en-GB" sz="1300" noProof="0" dirty="0" smtClean="0"/>
              <a:t>Norwegian</a:t>
            </a:r>
            <a:r>
              <a:rPr lang="en-GB" sz="1300" baseline="0" noProof="0" dirty="0" smtClean="0"/>
              <a:t> Ministry</a:t>
            </a:r>
            <a:r>
              <a:rPr lang="en-GB" sz="1300" noProof="0" dirty="0" smtClean="0"/>
              <a:t/>
            </a:r>
            <a:br>
              <a:rPr lang="en-GB" sz="1300" noProof="0" dirty="0" smtClean="0"/>
            </a:br>
            <a:r>
              <a:rPr lang="en-GB" sz="1300" noProof="0" dirty="0" smtClean="0"/>
              <a:t>of Petroleum and Energy</a:t>
            </a:r>
            <a:endParaRPr lang="en-GB" sz="1300" noProof="0" dirty="0"/>
          </a:p>
        </p:txBody>
      </p:sp>
      <p:pic>
        <p:nvPicPr>
          <p:cNvPr id="2"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90" y="3273424"/>
            <a:ext cx="12216820" cy="3584575"/>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5050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gelsk Startside m eget bilde">
    <p:bg>
      <p:bgPr>
        <a:solidFill>
          <a:schemeClr val="bg1"/>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smtClean="0"/>
              <a:t>Engelsk </a:t>
            </a:r>
            <a:r>
              <a:rPr lang="nb-NO" sz="1200" dirty="0"/>
              <a:t>mal: </a:t>
            </a:r>
            <a:r>
              <a:rPr lang="nb-NO" sz="1200" dirty="0" smtClean="0"/>
              <a:t>Startside </a:t>
            </a:r>
            <a:r>
              <a:rPr lang="nb-NO" sz="1200" baseline="0" dirty="0" smtClean="0"/>
              <a:t>– sett inn eget bilde</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en-GB" sz="1300" noProof="0" dirty="0" smtClean="0"/>
              <a:t>Norwegian</a:t>
            </a:r>
            <a:r>
              <a:rPr lang="en-GB" sz="1300" baseline="0" noProof="0" dirty="0" smtClean="0"/>
              <a:t> Ministry</a:t>
            </a:r>
            <a:r>
              <a:rPr lang="en-GB" sz="1300" noProof="0" dirty="0" smtClean="0"/>
              <a:t/>
            </a:r>
            <a:br>
              <a:rPr lang="en-GB" sz="1300" noProof="0" dirty="0" smtClean="0"/>
            </a:br>
            <a:r>
              <a:rPr lang="en-GB" sz="1300" noProof="0" dirty="0" smtClean="0"/>
              <a:t>of Petroleum and Energy</a:t>
            </a:r>
            <a:endParaRPr lang="en-GB" sz="1300" noProof="0" dirty="0"/>
          </a:p>
        </p:txBody>
      </p:sp>
    </p:spTree>
    <p:extLst>
      <p:ext uri="{BB962C8B-B14F-4D97-AF65-F5344CB8AC3E}">
        <p14:creationId xmlns:p14="http://schemas.microsoft.com/office/powerpoint/2010/main" val="1742244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gelsk Kapittel/temaside">
    <p:bg>
      <p:bgPr>
        <a:solidFill>
          <a:schemeClr val="bg1"/>
        </a:solidFill>
        <a:effectLst/>
      </p:bgPr>
    </p:bg>
    <p:spTree>
      <p:nvGrpSpPr>
        <p:cNvPr id="1" name=""/>
        <p:cNvGrpSpPr/>
        <p:nvPr/>
      </p:nvGrpSpPr>
      <p:grpSpPr>
        <a:xfrm>
          <a:off x="0" y="0"/>
          <a:ext cx="0" cy="0"/>
          <a:chOff x="0" y="0"/>
          <a:chExt cx="0" cy="0"/>
        </a:xfrm>
      </p:grpSpPr>
      <p:sp>
        <p:nvSpPr>
          <p:cNvPr id="4" name="Plassholder for bilde 3"/>
          <p:cNvSpPr>
            <a:spLocks noGrp="1"/>
          </p:cNvSpPr>
          <p:nvPr>
            <p:ph type="pic" sz="quarter" idx="20"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8" name="TekstSylinder 7"/>
          <p:cNvSpPr txBox="1"/>
          <p:nvPr userDrawn="1"/>
        </p:nvSpPr>
        <p:spPr>
          <a:xfrm>
            <a:off x="1" y="-268288"/>
            <a:ext cx="3983567" cy="461665"/>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1200" dirty="0" smtClean="0"/>
              <a:t>Engelsk mal</a:t>
            </a:r>
            <a:r>
              <a:rPr lang="nb-NO" sz="1200" dirty="0"/>
              <a:t>: </a:t>
            </a:r>
            <a:r>
              <a:rPr lang="nb-NO" sz="1200" dirty="0" smtClean="0"/>
              <a:t>Kapittel /</a:t>
            </a:r>
            <a:r>
              <a:rPr lang="nb-NO" sz="1200" baseline="0" dirty="0" smtClean="0"/>
              <a:t> Temaside – sett inn eget bilde</a:t>
            </a:r>
            <a:endParaRPr lang="nb-NO" sz="1200" dirty="0" smtClean="0"/>
          </a:p>
          <a:p>
            <a:pPr>
              <a:defRPr/>
            </a:pPr>
            <a:r>
              <a:rPr lang="nb-NO" sz="1200" baseline="0" dirty="0" smtClean="0"/>
              <a:t> </a:t>
            </a:r>
            <a:endParaRPr lang="nb-NO" sz="1200" dirty="0"/>
          </a:p>
        </p:txBody>
      </p:sp>
      <p:sp>
        <p:nvSpPr>
          <p:cNvPr id="13" name="Plassholder for tekst 4"/>
          <p:cNvSpPr>
            <a:spLocks noGrp="1"/>
          </p:cNvSpPr>
          <p:nvPr>
            <p:ph type="body" sz="quarter" idx="21" hasCustomPrompt="1"/>
          </p:nvPr>
        </p:nvSpPr>
        <p:spPr>
          <a:xfrm>
            <a:off x="1198800" y="1124744"/>
            <a:ext cx="9792000" cy="1144800"/>
          </a:xfrm>
        </p:spPr>
        <p:txBody>
          <a:bodyPr lIns="0" anchor="b" anchorCtr="0"/>
          <a:lstStyle>
            <a:lvl1pPr marL="0" indent="0">
              <a:buNone/>
              <a:defRPr sz="3200" b="1"/>
            </a:lvl1pPr>
          </a:lstStyle>
          <a:p>
            <a:pPr lvl="0"/>
            <a:r>
              <a:rPr lang="nb-NO" dirty="0" smtClean="0"/>
              <a:t>Kapittel og temaside</a:t>
            </a:r>
          </a:p>
        </p:txBody>
      </p:sp>
      <p:sp>
        <p:nvSpPr>
          <p:cNvPr id="15"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0" name="TekstSylinder 9"/>
          <p:cNvSpPr txBox="1"/>
          <p:nvPr userDrawn="1"/>
        </p:nvSpPr>
        <p:spPr>
          <a:xfrm>
            <a:off x="1111500" y="467147"/>
            <a:ext cx="4660464" cy="452432"/>
          </a:xfrm>
          <a:prstGeom prst="rect">
            <a:avLst/>
          </a:prstGeom>
          <a:noFill/>
        </p:spPr>
        <p:txBody>
          <a:bodyPr wrap="square" rtlCol="0">
            <a:spAutoFit/>
          </a:bodyPr>
          <a:lstStyle/>
          <a:p>
            <a:pPr>
              <a:lnSpc>
                <a:spcPct val="90000"/>
              </a:lnSpc>
            </a:pPr>
            <a:r>
              <a:rPr lang="en-GB" sz="1300" noProof="0" dirty="0" smtClean="0"/>
              <a:t>Norwegian</a:t>
            </a:r>
            <a:r>
              <a:rPr lang="en-GB" sz="1300" baseline="0" noProof="0" dirty="0" smtClean="0"/>
              <a:t> Ministry</a:t>
            </a:r>
            <a:r>
              <a:rPr lang="en-GB" sz="1300" noProof="0" dirty="0" smtClean="0"/>
              <a:t/>
            </a:r>
            <a:br>
              <a:rPr lang="en-GB" sz="1300" noProof="0" dirty="0" smtClean="0"/>
            </a:br>
            <a:r>
              <a:rPr lang="en-GB" sz="1300" noProof="0" dirty="0" smtClean="0"/>
              <a:t>of Petroleum and Energy</a:t>
            </a:r>
            <a:endParaRPr lang="en-GB" sz="1300" noProof="0" dirty="0"/>
          </a:p>
        </p:txBody>
      </p:sp>
    </p:spTree>
    <p:extLst>
      <p:ext uri="{BB962C8B-B14F-4D97-AF65-F5344CB8AC3E}">
        <p14:creationId xmlns:p14="http://schemas.microsoft.com/office/powerpoint/2010/main" val="3768995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Engelsk TEKST MED KULEPUNKT">
    <p:spTree>
      <p:nvGrpSpPr>
        <p:cNvPr id="1" name=""/>
        <p:cNvGrpSpPr/>
        <p:nvPr/>
      </p:nvGrpSpPr>
      <p:grpSpPr>
        <a:xfrm>
          <a:off x="0" y="0"/>
          <a:ext cx="0" cy="0"/>
          <a:chOff x="0" y="0"/>
          <a:chExt cx="0" cy="0"/>
        </a:xfrm>
      </p:grpSpPr>
      <p:sp>
        <p:nvSpPr>
          <p:cNvPr id="4" name="TekstSylinder 3"/>
          <p:cNvSpPr txBox="1"/>
          <p:nvPr userDrawn="1"/>
        </p:nvSpPr>
        <p:spPr>
          <a:xfrm>
            <a:off x="-95251" y="-276225"/>
            <a:ext cx="5566835" cy="276225"/>
          </a:xfrm>
          <a:prstGeom prst="rect">
            <a:avLst/>
          </a:prstGeom>
          <a:noFill/>
        </p:spPr>
        <p:txBody>
          <a:bodyPr>
            <a:spAutoFit/>
          </a:bodyPr>
          <a:lstStyle/>
          <a:p>
            <a:pPr>
              <a:defRPr/>
            </a:pPr>
            <a:r>
              <a:rPr lang="nb-NO" sz="1200" dirty="0" smtClean="0"/>
              <a:t>Engelsk </a:t>
            </a:r>
            <a:r>
              <a:rPr lang="nb-NO" sz="1200" dirty="0" err="1"/>
              <a:t>mal:Tekst</a:t>
            </a:r>
            <a:r>
              <a:rPr lang="nb-NO" sz="1200" dirty="0"/>
              <a:t> med kulepunkter</a:t>
            </a:r>
          </a:p>
        </p:txBody>
      </p:sp>
      <p:sp>
        <p:nvSpPr>
          <p:cNvPr id="5" name="TekstSylinder 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6" name="Vinkel 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1198950" y="296652"/>
            <a:ext cx="9793225"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950" y="1592797"/>
            <a:ext cx="9793225" cy="4525963"/>
          </a:xfrm>
        </p:spPr>
        <p:txBody>
          <a:bodyPr/>
          <a:lstStyle>
            <a:lvl1pPr>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1"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2"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20079900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sk Startside m eget bilde">
    <p:bg>
      <p:bgPr>
        <a:solidFill>
          <a:schemeClr val="bg1"/>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t>
            </a:r>
            <a:r>
              <a:rPr lang="nb-NO" sz="1200" baseline="0" dirty="0" smtClean="0"/>
              <a:t>– sett inn eget bilde</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Olje-</a:t>
            </a:r>
            <a:r>
              <a:rPr lang="nb-NO" sz="1300" baseline="0" noProof="0" dirty="0" smtClean="0"/>
              <a:t> og</a:t>
            </a:r>
            <a:r>
              <a:rPr lang="nb-NO" sz="1300" noProof="0" dirty="0" smtClean="0"/>
              <a:t/>
            </a:r>
            <a:br>
              <a:rPr lang="nb-NO" sz="1300" noProof="0" dirty="0" smtClean="0"/>
            </a:br>
            <a:r>
              <a:rPr lang="nb-NO" sz="1300" noProof="0" dirty="0" smtClean="0"/>
              <a:t>energidepartementet</a:t>
            </a:r>
            <a:endParaRPr lang="nb-NO" sz="1300" noProof="0" dirty="0"/>
          </a:p>
        </p:txBody>
      </p:sp>
    </p:spTree>
    <p:extLst>
      <p:ext uri="{BB962C8B-B14F-4D97-AF65-F5344CB8AC3E}">
        <p14:creationId xmlns:p14="http://schemas.microsoft.com/office/powerpoint/2010/main" val="18516482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gelsk TEKST UTEN KULEPUNKT">
    <p:spTree>
      <p:nvGrpSpPr>
        <p:cNvPr id="1" name=""/>
        <p:cNvGrpSpPr/>
        <p:nvPr/>
      </p:nvGrpSpPr>
      <p:grpSpPr>
        <a:xfrm>
          <a:off x="0" y="0"/>
          <a:ext cx="0" cy="0"/>
          <a:chOff x="0" y="0"/>
          <a:chExt cx="0" cy="0"/>
        </a:xfrm>
      </p:grpSpPr>
      <p:sp>
        <p:nvSpPr>
          <p:cNvPr id="4" name="TekstSylinder 3"/>
          <p:cNvSpPr txBox="1"/>
          <p:nvPr userDrawn="1"/>
        </p:nvSpPr>
        <p:spPr>
          <a:xfrm>
            <a:off x="-95250" y="-276225"/>
            <a:ext cx="4366684" cy="276225"/>
          </a:xfrm>
          <a:prstGeom prst="rect">
            <a:avLst/>
          </a:prstGeom>
          <a:noFill/>
        </p:spPr>
        <p:txBody>
          <a:bodyPr>
            <a:spAutoFit/>
          </a:bodyPr>
          <a:lstStyle/>
          <a:p>
            <a:pPr>
              <a:defRPr/>
            </a:pPr>
            <a:r>
              <a:rPr lang="nb-NO" sz="1200" dirty="0" smtClean="0"/>
              <a:t>Engelsk </a:t>
            </a:r>
            <a:r>
              <a:rPr lang="nb-NO" sz="1200" dirty="0"/>
              <a:t>mal: Tekst uten kulepunkter</a:t>
            </a:r>
          </a:p>
        </p:txBody>
      </p:sp>
      <p:sp>
        <p:nvSpPr>
          <p:cNvPr id="2" name="Tittel 1"/>
          <p:cNvSpPr>
            <a:spLocks noGrp="1"/>
          </p:cNvSpPr>
          <p:nvPr>
            <p:ph type="title"/>
          </p:nvPr>
        </p:nvSpPr>
        <p:spPr>
          <a:xfrm>
            <a:off x="1198800" y="296652"/>
            <a:ext cx="9792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9792000" cy="4525963"/>
          </a:xfrm>
        </p:spPr>
        <p:txBody>
          <a:bodyPr/>
          <a:lstStyle>
            <a:lvl1pPr>
              <a:buNone/>
              <a:defRPr/>
            </a:lvl1pPr>
            <a:lvl2pPr>
              <a:buNone/>
              <a:defRPr/>
            </a:lvl2pPr>
            <a:lvl3pPr>
              <a:buNone/>
              <a:defRPr/>
            </a:lvl3pPr>
            <a:lvl4pPr>
              <a:buNone/>
              <a:defRPr/>
            </a:lvl4pPr>
            <a:lvl5pPr>
              <a:buNone/>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2" name="TekstSylinder 11"/>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3" name="Vinkel 12"/>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6"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11330083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gelsk Tekst med 1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Tekst med kulepunkter - 1 vertikalt bilde</a:t>
            </a:r>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1"/>
            <a:ext cx="3420000" cy="6120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228635325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gelsk Tekst med 2 bild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smtClean="0"/>
              <a:t>Engelsk mal</a:t>
            </a:r>
            <a:r>
              <a:rPr lang="nb-NO" sz="1200" dirty="0"/>
              <a:t>: Tekst med kulepunkter - </a:t>
            </a:r>
            <a:r>
              <a:rPr lang="nb-NO" sz="1200" dirty="0" smtClean="0"/>
              <a:t>2 vertikale bilder</a:t>
            </a:r>
            <a:endParaRPr lang="nb-NO" sz="1200" dirty="0"/>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Plassholder for bilde 7"/>
          <p:cNvSpPr>
            <a:spLocks noGrp="1"/>
          </p:cNvSpPr>
          <p:nvPr>
            <p:ph type="pic" sz="quarter" idx="13"/>
          </p:nvPr>
        </p:nvSpPr>
        <p:spPr>
          <a:xfrm>
            <a:off x="8772000" y="22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3" name="Plassholder for bilde 7"/>
          <p:cNvSpPr>
            <a:spLocks noGrp="1"/>
          </p:cNvSpPr>
          <p:nvPr>
            <p:ph type="pic" sz="quarter" idx="14"/>
          </p:nvPr>
        </p:nvSpPr>
        <p:spPr>
          <a:xfrm>
            <a:off x="8772000" y="305936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Tree>
    <p:extLst>
      <p:ext uri="{BB962C8B-B14F-4D97-AF65-F5344CB8AC3E}">
        <p14:creationId xmlns:p14="http://schemas.microsoft.com/office/powerpoint/2010/main" val="65655821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gelsk Tekst med 3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Tekst med kulepunkter – 3 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228"/>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2000" y="2039935"/>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2000" y="4077300"/>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14" name="TekstSylinder 13"/>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2"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8"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165619651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gelsk Tekst med 4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Tekst med kulepunkter – </a:t>
            </a:r>
            <a:r>
              <a:rPr lang="nb-NO" sz="1200" dirty="0" smtClean="0"/>
              <a:t>4 </a:t>
            </a:r>
            <a:r>
              <a:rPr lang="nb-NO" sz="1200" dirty="0"/>
              <a:t>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0570" y="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0570" y="1556792"/>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0570" y="306896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4" name="Plassholder for bilde 7"/>
          <p:cNvSpPr>
            <a:spLocks noGrp="1"/>
          </p:cNvSpPr>
          <p:nvPr>
            <p:ph type="pic" sz="quarter" idx="19"/>
          </p:nvPr>
        </p:nvSpPr>
        <p:spPr>
          <a:xfrm>
            <a:off x="8770570" y="4606760"/>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5" name="TekstSylinder 14"/>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9"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0"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41033017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gelsk Tekst med liggende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Tekst med liggende bilde</a:t>
            </a:r>
          </a:p>
        </p:txBody>
      </p:sp>
      <p:sp>
        <p:nvSpPr>
          <p:cNvPr id="2" name="Tittel 1"/>
          <p:cNvSpPr>
            <a:spLocks noGrp="1"/>
          </p:cNvSpPr>
          <p:nvPr>
            <p:ph type="title"/>
          </p:nvPr>
        </p:nvSpPr>
        <p:spPr>
          <a:xfrm>
            <a:off x="1198800" y="296652"/>
            <a:ext cx="9792000" cy="1143000"/>
          </a:xfrm>
        </p:spPr>
        <p:txBody>
          <a:bodyPr/>
          <a:lstStyle/>
          <a:p>
            <a:r>
              <a:rPr lang="nb-NO" noProof="0" smtClean="0"/>
              <a:t>Klikk for å redigere tittelstil</a:t>
            </a:r>
            <a:endParaRPr lang="nb-NO" dirty="0"/>
          </a:p>
        </p:txBody>
      </p:sp>
      <p:sp>
        <p:nvSpPr>
          <p:cNvPr id="3" name="Plassholder for innhold 2"/>
          <p:cNvSpPr>
            <a:spLocks noGrp="1"/>
          </p:cNvSpPr>
          <p:nvPr>
            <p:ph idx="1"/>
          </p:nvPr>
        </p:nvSpPr>
        <p:spPr>
          <a:xfrm>
            <a:off x="1198800" y="1592798"/>
            <a:ext cx="9792000" cy="2340258"/>
          </a:xfrm>
        </p:spPr>
        <p:txBody>
          <a:bodyPr/>
          <a:lstStyle/>
          <a:p>
            <a:pPr lvl="0"/>
            <a:r>
              <a:rPr lang="nb-NO" smtClean="0"/>
              <a:t>Klikk for å redigere tekststiler i malen</a:t>
            </a:r>
          </a:p>
          <a:p>
            <a:pPr lvl="1"/>
            <a:r>
              <a:rPr lang="nb-NO" smtClean="0"/>
              <a:t>Andre nivå</a:t>
            </a:r>
          </a:p>
          <a:p>
            <a:pPr lvl="2"/>
            <a:r>
              <a:rPr lang="nb-NO" smtClean="0"/>
              <a:t>Tredje nivå</a:t>
            </a:r>
          </a:p>
        </p:txBody>
      </p:sp>
      <p:sp>
        <p:nvSpPr>
          <p:cNvPr id="8" name="Plassholder for bilde 7"/>
          <p:cNvSpPr>
            <a:spLocks noGrp="1"/>
          </p:cNvSpPr>
          <p:nvPr>
            <p:ph type="pic" sz="quarter" idx="13"/>
          </p:nvPr>
        </p:nvSpPr>
        <p:spPr>
          <a:xfrm>
            <a:off x="-1430" y="3967520"/>
            <a:ext cx="12192000" cy="215124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168245704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gelsk Tekst med utfallende bilde">
    <p:spTree>
      <p:nvGrpSpPr>
        <p:cNvPr id="1" name=""/>
        <p:cNvGrpSpPr/>
        <p:nvPr/>
      </p:nvGrpSpPr>
      <p:grpSpPr>
        <a:xfrm>
          <a:off x="0" y="0"/>
          <a:ext cx="0" cy="0"/>
          <a:chOff x="0" y="0"/>
          <a:chExt cx="0" cy="0"/>
        </a:xfrm>
      </p:grpSpPr>
      <p:sp>
        <p:nvSpPr>
          <p:cNvPr id="3" name="TekstSylinder 2"/>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mal:1 utfallende bilde</a:t>
            </a:r>
          </a:p>
        </p:txBody>
      </p:sp>
      <p:sp>
        <p:nvSpPr>
          <p:cNvPr id="9" name="Plassholder for bilde 8"/>
          <p:cNvSpPr>
            <a:spLocks noGrp="1"/>
          </p:cNvSpPr>
          <p:nvPr>
            <p:ph type="pic" sz="quarter" idx="17" hasCustomPrompt="1"/>
          </p:nvPr>
        </p:nvSpPr>
        <p:spPr>
          <a:xfrm>
            <a:off x="0" y="1"/>
            <a:ext cx="12192000" cy="6117165"/>
          </a:xfrm>
          <a:solidFill>
            <a:schemeClr val="bg1">
              <a:lumMod val="95000"/>
            </a:schemeClr>
          </a:solidFill>
        </p:spPr>
        <p:txBody>
          <a:bodyPr/>
          <a:lstStyle>
            <a:lvl1pPr algn="ctr">
              <a:buNone/>
              <a:defRPr sz="1200">
                <a:solidFill>
                  <a:schemeClr val="bg1">
                    <a:lumMod val="50000"/>
                  </a:schemeClr>
                </a:solidFill>
              </a:defRPr>
            </a:lvl1pPr>
          </a:lstStyle>
          <a:p>
            <a:r>
              <a:rPr lang="nb-NO" dirty="0" smtClean="0"/>
              <a:t>Klikk ikonet for å legge til bilde</a:t>
            </a:r>
            <a:endParaRPr lang="nb-NO" dirty="0"/>
          </a:p>
        </p:txBody>
      </p:sp>
      <p:sp>
        <p:nvSpPr>
          <p:cNvPr id="7"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8"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146493831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gelsk Diagram">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Diagram</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9" name="Plassholder for diagram 8"/>
          <p:cNvSpPr>
            <a:spLocks noGrp="1"/>
          </p:cNvSpPr>
          <p:nvPr>
            <p:ph type="chart"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et diagram</a:t>
            </a:r>
            <a:endParaRPr lang="nb-NO" noProof="0" dirty="0"/>
          </a:p>
        </p:txBody>
      </p:sp>
      <p:sp>
        <p:nvSpPr>
          <p:cNvPr id="15" name="TekstSylinder 1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6" name="Vinkel 1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243188664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gelsk Tabell">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Tabell</a:t>
            </a:r>
          </a:p>
        </p:txBody>
      </p:sp>
      <p:sp>
        <p:nvSpPr>
          <p:cNvPr id="2" name="Tittel 1"/>
          <p:cNvSpPr>
            <a:spLocks noGrp="1"/>
          </p:cNvSpPr>
          <p:nvPr>
            <p:ph type="title"/>
          </p:nvPr>
        </p:nvSpPr>
        <p:spPr>
          <a:xfrm>
            <a:off x="1198800" y="296863"/>
            <a:ext cx="9792000" cy="1143000"/>
          </a:xfrm>
        </p:spPr>
        <p:txBody>
          <a:bodyPr/>
          <a:lstStyle/>
          <a:p>
            <a:r>
              <a:rPr lang="nb-NO" smtClean="0"/>
              <a:t>Klikk for å redigere tittelstil</a:t>
            </a:r>
            <a:endParaRPr lang="nb-NO" dirty="0"/>
          </a:p>
        </p:txBody>
      </p:sp>
      <p:sp>
        <p:nvSpPr>
          <p:cNvPr id="10" name="Plassholder for tabell 9"/>
          <p:cNvSpPr>
            <a:spLocks noGrp="1"/>
          </p:cNvSpPr>
          <p:nvPr>
            <p:ph type="tbl"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en tabell</a:t>
            </a:r>
            <a:endParaRPr lang="nb-NO" noProof="0" dirty="0"/>
          </a:p>
        </p:txBody>
      </p:sp>
      <p:sp>
        <p:nvSpPr>
          <p:cNvPr id="8"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4"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142386552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Engelsk To innholdsdel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smtClean="0"/>
              <a:t>Engelsk </a:t>
            </a:r>
            <a:r>
              <a:rPr lang="nb-NO" sz="1200" dirty="0"/>
              <a:t>mal: To innholdsdeler - Sammenlikning</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3" name="Plassholder for innhold 2"/>
          <p:cNvSpPr>
            <a:spLocks noGrp="1"/>
          </p:cNvSpPr>
          <p:nvPr>
            <p:ph sz="half" idx="1"/>
          </p:nvPr>
        </p:nvSpPr>
        <p:spPr>
          <a:xfrm>
            <a:off x="1198800" y="1591399"/>
            <a:ext cx="4860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4" name="Plassholder for innhold 3"/>
          <p:cNvSpPr>
            <a:spLocks noGrp="1"/>
          </p:cNvSpPr>
          <p:nvPr>
            <p:ph sz="half" idx="2"/>
          </p:nvPr>
        </p:nvSpPr>
        <p:spPr>
          <a:xfrm>
            <a:off x="6197600" y="1591399"/>
            <a:ext cx="4788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13" name="Plassholder for dato 3"/>
          <p:cNvSpPr>
            <a:spLocks noGrp="1"/>
          </p:cNvSpPr>
          <p:nvPr>
            <p:ph type="dt" sz="half" idx="10"/>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5"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extLst>
      <p:ext uri="{BB962C8B-B14F-4D97-AF65-F5344CB8AC3E}">
        <p14:creationId xmlns:p14="http://schemas.microsoft.com/office/powerpoint/2010/main" val="37259421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sk Kapittel/temaside">
    <p:bg>
      <p:bgPr>
        <a:solidFill>
          <a:schemeClr val="bg1"/>
        </a:solidFill>
        <a:effectLst/>
      </p:bgPr>
    </p:bg>
    <p:spTree>
      <p:nvGrpSpPr>
        <p:cNvPr id="1" name=""/>
        <p:cNvGrpSpPr/>
        <p:nvPr/>
      </p:nvGrpSpPr>
      <p:grpSpPr>
        <a:xfrm>
          <a:off x="0" y="0"/>
          <a:ext cx="0" cy="0"/>
          <a:chOff x="0" y="0"/>
          <a:chExt cx="0" cy="0"/>
        </a:xfrm>
      </p:grpSpPr>
      <p:sp>
        <p:nvSpPr>
          <p:cNvPr id="4" name="Plassholder for bilde 3"/>
          <p:cNvSpPr>
            <a:spLocks noGrp="1"/>
          </p:cNvSpPr>
          <p:nvPr>
            <p:ph type="pic" sz="quarter" idx="20"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8" name="TekstSylinder 7"/>
          <p:cNvSpPr txBox="1"/>
          <p:nvPr userDrawn="1"/>
        </p:nvSpPr>
        <p:spPr>
          <a:xfrm>
            <a:off x="1" y="-268288"/>
            <a:ext cx="3983567" cy="461665"/>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1200" dirty="0"/>
              <a:t>Norsk mal: </a:t>
            </a:r>
            <a:r>
              <a:rPr lang="nb-NO" sz="1200" dirty="0" smtClean="0"/>
              <a:t>Kapittel /</a:t>
            </a:r>
            <a:r>
              <a:rPr lang="nb-NO" sz="1200" baseline="0" dirty="0" smtClean="0"/>
              <a:t> Temaside – sett inn eget bilde</a:t>
            </a:r>
            <a:endParaRPr lang="nb-NO" sz="1200" dirty="0" smtClean="0"/>
          </a:p>
          <a:p>
            <a:pPr>
              <a:defRPr/>
            </a:pPr>
            <a:r>
              <a:rPr lang="nb-NO" sz="1200" baseline="0" dirty="0" smtClean="0"/>
              <a:t> </a:t>
            </a:r>
            <a:endParaRPr lang="nb-NO" sz="1200" dirty="0"/>
          </a:p>
        </p:txBody>
      </p:sp>
      <p:sp>
        <p:nvSpPr>
          <p:cNvPr id="13" name="Plassholder for tekst 4"/>
          <p:cNvSpPr>
            <a:spLocks noGrp="1"/>
          </p:cNvSpPr>
          <p:nvPr>
            <p:ph type="body" sz="quarter" idx="21" hasCustomPrompt="1"/>
          </p:nvPr>
        </p:nvSpPr>
        <p:spPr>
          <a:xfrm>
            <a:off x="1198800" y="1124744"/>
            <a:ext cx="9792000" cy="1144800"/>
          </a:xfrm>
        </p:spPr>
        <p:txBody>
          <a:bodyPr lIns="0" anchor="b" anchorCtr="0"/>
          <a:lstStyle>
            <a:lvl1pPr marL="0" indent="0">
              <a:buNone/>
              <a:defRPr sz="3200" b="1"/>
            </a:lvl1pPr>
          </a:lstStyle>
          <a:p>
            <a:pPr lvl="0"/>
            <a:r>
              <a:rPr lang="nb-NO" dirty="0" smtClean="0"/>
              <a:t>Kapittel og temaside</a:t>
            </a:r>
          </a:p>
        </p:txBody>
      </p:sp>
      <p:sp>
        <p:nvSpPr>
          <p:cNvPr id="15"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0" name="TekstSylinder 9"/>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Olje-</a:t>
            </a:r>
            <a:r>
              <a:rPr lang="nb-NO" sz="1300" baseline="0" noProof="0" dirty="0" smtClean="0"/>
              <a:t> og</a:t>
            </a:r>
            <a:r>
              <a:rPr lang="nb-NO" sz="1300" noProof="0" dirty="0" smtClean="0"/>
              <a:t/>
            </a:r>
            <a:br>
              <a:rPr lang="nb-NO" sz="1300" noProof="0" dirty="0" smtClean="0"/>
            </a:br>
            <a:r>
              <a:rPr lang="nb-NO" sz="1300" noProof="0" dirty="0" smtClean="0"/>
              <a:t>energidepartementet</a:t>
            </a:r>
            <a:endParaRPr lang="nb-NO" sz="1300" noProof="0" dirty="0"/>
          </a:p>
        </p:txBody>
      </p:sp>
    </p:spTree>
    <p:extLst>
      <p:ext uri="{BB962C8B-B14F-4D97-AF65-F5344CB8AC3E}">
        <p14:creationId xmlns:p14="http://schemas.microsoft.com/office/powerpoint/2010/main" val="33358135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ngelsk Sluttside">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90" y="3273424"/>
            <a:ext cx="12216820" cy="3584575"/>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smtClean="0"/>
              <a:t>Engelsk </a:t>
            </a:r>
            <a:r>
              <a:rPr lang="nb-NO" sz="1200" dirty="0"/>
              <a:t>mal: </a:t>
            </a:r>
            <a:r>
              <a:rPr lang="nb-NO" sz="1200" dirty="0" smtClean="0"/>
              <a:t>Sluttside Alternativ 1</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13"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12007"/>
            <a:ext cx="298705" cy="362713"/>
          </a:xfrm>
          <a:prstGeom prst="rect">
            <a:avLst/>
          </a:prstGeom>
        </p:spPr>
      </p:pic>
      <p:sp>
        <p:nvSpPr>
          <p:cNvPr id="9" name="TekstSylinder 8"/>
          <p:cNvSpPr txBox="1"/>
          <p:nvPr userDrawn="1"/>
        </p:nvSpPr>
        <p:spPr>
          <a:xfrm>
            <a:off x="1111500" y="467147"/>
            <a:ext cx="4660464" cy="452432"/>
          </a:xfrm>
          <a:prstGeom prst="rect">
            <a:avLst/>
          </a:prstGeom>
          <a:noFill/>
        </p:spPr>
        <p:txBody>
          <a:bodyPr wrap="square" rtlCol="0">
            <a:spAutoFit/>
          </a:bodyPr>
          <a:lstStyle/>
          <a:p>
            <a:pPr>
              <a:lnSpc>
                <a:spcPct val="90000"/>
              </a:lnSpc>
            </a:pPr>
            <a:r>
              <a:rPr lang="en-GB" sz="1300" noProof="0" dirty="0" smtClean="0"/>
              <a:t>Norwegian</a:t>
            </a:r>
            <a:r>
              <a:rPr lang="en-GB" sz="1300" baseline="0" noProof="0" dirty="0" smtClean="0"/>
              <a:t> Ministry</a:t>
            </a:r>
            <a:r>
              <a:rPr lang="en-GB" sz="1300" noProof="0" dirty="0" smtClean="0"/>
              <a:t/>
            </a:r>
            <a:br>
              <a:rPr lang="en-GB" sz="1300" noProof="0" dirty="0" smtClean="0"/>
            </a:br>
            <a:r>
              <a:rPr lang="en-GB" sz="1300" noProof="0" dirty="0" smtClean="0"/>
              <a:t>of Petroleum and Energy</a:t>
            </a:r>
            <a:endParaRPr lang="en-GB" sz="1300" noProof="0" dirty="0"/>
          </a:p>
        </p:txBody>
      </p:sp>
    </p:spTree>
    <p:extLst>
      <p:ext uri="{BB962C8B-B14F-4D97-AF65-F5344CB8AC3E}">
        <p14:creationId xmlns:p14="http://schemas.microsoft.com/office/powerpoint/2010/main" val="7928805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rsk TEKST MED KULEPUNKT">
    <p:spTree>
      <p:nvGrpSpPr>
        <p:cNvPr id="1" name=""/>
        <p:cNvGrpSpPr/>
        <p:nvPr/>
      </p:nvGrpSpPr>
      <p:grpSpPr>
        <a:xfrm>
          <a:off x="0" y="0"/>
          <a:ext cx="0" cy="0"/>
          <a:chOff x="0" y="0"/>
          <a:chExt cx="0" cy="0"/>
        </a:xfrm>
      </p:grpSpPr>
      <p:sp>
        <p:nvSpPr>
          <p:cNvPr id="4" name="TekstSylinder 3"/>
          <p:cNvSpPr txBox="1"/>
          <p:nvPr userDrawn="1"/>
        </p:nvSpPr>
        <p:spPr>
          <a:xfrm>
            <a:off x="-95251" y="-276225"/>
            <a:ext cx="5566835" cy="276225"/>
          </a:xfrm>
          <a:prstGeom prst="rect">
            <a:avLst/>
          </a:prstGeom>
          <a:noFill/>
        </p:spPr>
        <p:txBody>
          <a:bodyPr>
            <a:spAutoFit/>
          </a:bodyPr>
          <a:lstStyle/>
          <a:p>
            <a:pPr>
              <a:defRPr/>
            </a:pPr>
            <a:r>
              <a:rPr lang="nb-NO" sz="1200" dirty="0"/>
              <a:t>Norsk </a:t>
            </a:r>
            <a:r>
              <a:rPr lang="nb-NO" sz="1200" dirty="0" err="1"/>
              <a:t>mal:Tekst</a:t>
            </a:r>
            <a:r>
              <a:rPr lang="nb-NO" sz="1200" dirty="0"/>
              <a:t> med </a:t>
            </a:r>
            <a:r>
              <a:rPr lang="nb-NO" sz="1200" dirty="0" err="1"/>
              <a:t>kulepunkter</a:t>
            </a:r>
            <a:endParaRPr lang="nb-NO" sz="1200" dirty="0"/>
          </a:p>
        </p:txBody>
      </p:sp>
      <p:sp>
        <p:nvSpPr>
          <p:cNvPr id="5" name="TekstSylinder 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6" name="Vinkel 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1198950" y="296652"/>
            <a:ext cx="9793225"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950" y="1592797"/>
            <a:ext cx="9793225" cy="4525963"/>
          </a:xfrm>
        </p:spPr>
        <p:txBody>
          <a:bodyPr/>
          <a:lstStyle>
            <a:lvl1pPr>
              <a:defRPr/>
            </a:lvl1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1"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2"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sk TEKST UTEN KULEPUNKT">
    <p:spTree>
      <p:nvGrpSpPr>
        <p:cNvPr id="1" name=""/>
        <p:cNvGrpSpPr/>
        <p:nvPr/>
      </p:nvGrpSpPr>
      <p:grpSpPr>
        <a:xfrm>
          <a:off x="0" y="0"/>
          <a:ext cx="0" cy="0"/>
          <a:chOff x="0" y="0"/>
          <a:chExt cx="0" cy="0"/>
        </a:xfrm>
      </p:grpSpPr>
      <p:sp>
        <p:nvSpPr>
          <p:cNvPr id="4" name="TekstSylinder 3"/>
          <p:cNvSpPr txBox="1"/>
          <p:nvPr userDrawn="1"/>
        </p:nvSpPr>
        <p:spPr>
          <a:xfrm>
            <a:off x="-95250" y="-276225"/>
            <a:ext cx="4366684" cy="276225"/>
          </a:xfrm>
          <a:prstGeom prst="rect">
            <a:avLst/>
          </a:prstGeom>
          <a:noFill/>
        </p:spPr>
        <p:txBody>
          <a:bodyPr>
            <a:spAutoFit/>
          </a:bodyPr>
          <a:lstStyle/>
          <a:p>
            <a:pPr>
              <a:defRPr/>
            </a:pPr>
            <a:r>
              <a:rPr lang="nb-NO" sz="1200" dirty="0"/>
              <a:t>Norsk mal: Tekst uten </a:t>
            </a:r>
            <a:r>
              <a:rPr lang="nb-NO" sz="1200" dirty="0" err="1"/>
              <a:t>kulepunkter</a:t>
            </a:r>
            <a:endParaRPr lang="nb-NO" sz="1200" dirty="0"/>
          </a:p>
        </p:txBody>
      </p:sp>
      <p:sp>
        <p:nvSpPr>
          <p:cNvPr id="2" name="Tittel 1"/>
          <p:cNvSpPr>
            <a:spLocks noGrp="1"/>
          </p:cNvSpPr>
          <p:nvPr>
            <p:ph type="title"/>
          </p:nvPr>
        </p:nvSpPr>
        <p:spPr>
          <a:xfrm>
            <a:off x="1198800" y="296652"/>
            <a:ext cx="9792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9792000" cy="4525963"/>
          </a:xfrm>
        </p:spPr>
        <p:txBody>
          <a:bodyPr/>
          <a:lstStyle>
            <a:lvl1pPr>
              <a:buNone/>
              <a:defRPr/>
            </a:lvl1pPr>
            <a:lvl2pPr>
              <a:buNone/>
              <a:defRPr/>
            </a:lvl2pPr>
            <a:lvl3pPr>
              <a:buNone/>
              <a:defRPr/>
            </a:lvl3pPr>
            <a:lvl4pPr>
              <a:buNone/>
              <a:defRPr/>
            </a:lvl4pPr>
            <a:lvl5pPr>
              <a:buNone/>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2" name="TekstSylinder 11"/>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3" name="Vinkel 12"/>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6"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sk Tekst med 1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- 1 vertikalt bilde</a:t>
            </a:r>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1"/>
            <a:ext cx="3420000" cy="6120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rsk Tekst med 2 bild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kulepunkter - </a:t>
            </a:r>
            <a:r>
              <a:rPr lang="nb-NO" sz="1200" dirty="0" smtClean="0"/>
              <a:t>2 vertikale bilder</a:t>
            </a:r>
            <a:endParaRPr lang="nb-NO" sz="1200" dirty="0"/>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Plassholder for bilde 7"/>
          <p:cNvSpPr>
            <a:spLocks noGrp="1"/>
          </p:cNvSpPr>
          <p:nvPr>
            <p:ph type="pic" sz="quarter" idx="13"/>
          </p:nvPr>
        </p:nvSpPr>
        <p:spPr>
          <a:xfrm>
            <a:off x="8772000" y="22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3" name="Plassholder for bilde 7"/>
          <p:cNvSpPr>
            <a:spLocks noGrp="1"/>
          </p:cNvSpPr>
          <p:nvPr>
            <p:ph type="pic" sz="quarter" idx="14"/>
          </p:nvPr>
        </p:nvSpPr>
        <p:spPr>
          <a:xfrm>
            <a:off x="8772000" y="305936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Tree>
    <p:extLst>
      <p:ext uri="{BB962C8B-B14F-4D97-AF65-F5344CB8AC3E}">
        <p14:creationId xmlns:p14="http://schemas.microsoft.com/office/powerpoint/2010/main" val="29885319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rsk Tekst med 3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3 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228"/>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2000" y="2039935"/>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2000" y="4077300"/>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14" name="TekstSylinder 13"/>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2"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8"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rsk Tekst med 4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a:t>
            </a:r>
            <a:r>
              <a:rPr lang="nb-NO" sz="1200" dirty="0" smtClean="0"/>
              <a:t>4 </a:t>
            </a:r>
            <a:r>
              <a:rPr lang="nb-NO" sz="1200" dirty="0"/>
              <a:t>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0570" y="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0570" y="1556792"/>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0570" y="306896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4" name="Plassholder for bilde 7"/>
          <p:cNvSpPr>
            <a:spLocks noGrp="1"/>
          </p:cNvSpPr>
          <p:nvPr>
            <p:ph type="pic" sz="quarter" idx="19"/>
          </p:nvPr>
        </p:nvSpPr>
        <p:spPr>
          <a:xfrm>
            <a:off x="8770570" y="4606760"/>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5" name="TekstSylinder 14"/>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19"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0"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Plassholder for tittel 1"/>
          <p:cNvSpPr>
            <a:spLocks noGrp="1"/>
          </p:cNvSpPr>
          <p:nvPr>
            <p:ph type="title"/>
          </p:nvPr>
        </p:nvSpPr>
        <p:spPr bwMode="auto">
          <a:xfrm>
            <a:off x="1198950" y="296863"/>
            <a:ext cx="9360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
        <p:nvSpPr>
          <p:cNvPr id="1028" name="Plassholder for tekst 2"/>
          <p:cNvSpPr>
            <a:spLocks noGrp="1"/>
          </p:cNvSpPr>
          <p:nvPr>
            <p:ph type="body" idx="1"/>
          </p:nvPr>
        </p:nvSpPr>
        <p:spPr bwMode="auto">
          <a:xfrm>
            <a:off x="1198950" y="1592263"/>
            <a:ext cx="9360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1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2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2" name="TekstSylinder 1"/>
          <p:cNvSpPr txBox="1"/>
          <p:nvPr userDrawn="1"/>
        </p:nvSpPr>
        <p:spPr>
          <a:xfrm>
            <a:off x="595643" y="6304312"/>
            <a:ext cx="2592288" cy="203133"/>
          </a:xfrm>
          <a:prstGeom prst="rect">
            <a:avLst/>
          </a:prstGeom>
          <a:noFill/>
        </p:spPr>
        <p:txBody>
          <a:bodyPr wrap="square" rtlCol="0">
            <a:spAutoFit/>
          </a:bodyPr>
          <a:lstStyle/>
          <a:p>
            <a:pPr>
              <a:lnSpc>
                <a:spcPct val="90000"/>
              </a:lnSpc>
            </a:pPr>
            <a:r>
              <a:rPr lang="nb-NO" sz="800" noProof="0" dirty="0" smtClean="0"/>
              <a:t>Olje-</a:t>
            </a:r>
            <a:r>
              <a:rPr lang="nb-NO" sz="800" baseline="0" noProof="0" dirty="0" smtClean="0"/>
              <a:t> og </a:t>
            </a:r>
            <a:r>
              <a:rPr lang="nb-NO" sz="800" noProof="0" dirty="0" smtClean="0"/>
              <a:t>energidepartementet</a:t>
            </a:r>
            <a:endParaRPr lang="nb-NO" sz="800" noProof="0" dirty="0"/>
          </a:p>
        </p:txBody>
      </p:sp>
      <p:pic>
        <p:nvPicPr>
          <p:cNvPr id="11" name="Bild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2" name="Rett linje 11"/>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96" r:id="rId1"/>
    <p:sldLayoutId id="2147483995" r:id="rId2"/>
    <p:sldLayoutId id="2147483989" r:id="rId3"/>
    <p:sldLayoutId id="2147483962" r:id="rId4"/>
    <p:sldLayoutId id="2147483963" r:id="rId5"/>
    <p:sldLayoutId id="2147483964" r:id="rId6"/>
    <p:sldLayoutId id="2147483997" r:id="rId7"/>
    <p:sldLayoutId id="2147483965" r:id="rId8"/>
    <p:sldLayoutId id="2147483983" r:id="rId9"/>
    <p:sldLayoutId id="2147483966" r:id="rId10"/>
    <p:sldLayoutId id="2147483967" r:id="rId11"/>
    <p:sldLayoutId id="2147483968" r:id="rId12"/>
    <p:sldLayoutId id="2147483969" r:id="rId13"/>
    <p:sldLayoutId id="2147483970" r:id="rId14"/>
    <p:sldLayoutId id="2147483993" r:id="rId15"/>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a:solidFill>
            <a:schemeClr val="tx1"/>
          </a:solidFill>
          <a:latin typeface="Verdana" pitchFamily="34" charset="0"/>
        </a:defRPr>
      </a:lvl2pPr>
      <a:lvl3pPr algn="l" rtl="0" eaLnBrk="1" fontAlgn="base" hangingPunct="1">
        <a:spcBef>
          <a:spcPct val="0"/>
        </a:spcBef>
        <a:spcAft>
          <a:spcPct val="0"/>
        </a:spcAft>
        <a:defRPr sz="3200">
          <a:solidFill>
            <a:schemeClr val="tx1"/>
          </a:solidFill>
          <a:latin typeface="Verdana" pitchFamily="34" charset="0"/>
        </a:defRPr>
      </a:lvl3pPr>
      <a:lvl4pPr algn="l" rtl="0" eaLnBrk="1" fontAlgn="base" hangingPunct="1">
        <a:spcBef>
          <a:spcPct val="0"/>
        </a:spcBef>
        <a:spcAft>
          <a:spcPct val="0"/>
        </a:spcAft>
        <a:defRPr sz="3200">
          <a:solidFill>
            <a:schemeClr val="tx1"/>
          </a:solidFill>
          <a:latin typeface="Verdana" pitchFamily="34" charset="0"/>
        </a:defRPr>
      </a:lvl4pPr>
      <a:lvl5pPr algn="l" rtl="0" eaLnBrk="1" fontAlgn="base" hangingPunct="1">
        <a:spcBef>
          <a:spcPct val="0"/>
        </a:spcBef>
        <a:spcAft>
          <a:spcPct val="0"/>
        </a:spcAft>
        <a:defRPr sz="3200">
          <a:solidFill>
            <a:schemeClr val="tx1"/>
          </a:solidFill>
          <a:latin typeface="Verdana" pitchFamily="34" charset="0"/>
        </a:defRPr>
      </a:lvl5pPr>
      <a:lvl6pPr marL="457200" algn="l" rtl="0" eaLnBrk="1" fontAlgn="base" hangingPunct="1">
        <a:spcBef>
          <a:spcPct val="0"/>
        </a:spcBef>
        <a:spcAft>
          <a:spcPct val="0"/>
        </a:spcAft>
        <a:defRPr sz="3200">
          <a:solidFill>
            <a:schemeClr val="tx1"/>
          </a:solidFill>
          <a:latin typeface="Verdana" pitchFamily="34" charset="0"/>
        </a:defRPr>
      </a:lvl6pPr>
      <a:lvl7pPr marL="914400" algn="l" rtl="0" eaLnBrk="1" fontAlgn="base" hangingPunct="1">
        <a:spcBef>
          <a:spcPct val="0"/>
        </a:spcBef>
        <a:spcAft>
          <a:spcPct val="0"/>
        </a:spcAft>
        <a:defRPr sz="3200">
          <a:solidFill>
            <a:schemeClr val="tx1"/>
          </a:solidFill>
          <a:latin typeface="Verdana" pitchFamily="34" charset="0"/>
        </a:defRPr>
      </a:lvl7pPr>
      <a:lvl8pPr marL="1371600" algn="l" rtl="0" eaLnBrk="1" fontAlgn="base" hangingPunct="1">
        <a:spcBef>
          <a:spcPct val="0"/>
        </a:spcBef>
        <a:spcAft>
          <a:spcPct val="0"/>
        </a:spcAft>
        <a:defRPr sz="3200">
          <a:solidFill>
            <a:schemeClr val="tx1"/>
          </a:solidFill>
          <a:latin typeface="Verdana" pitchFamily="34" charset="0"/>
        </a:defRPr>
      </a:lvl8pPr>
      <a:lvl9pPr marL="1828800" algn="l" rtl="0" eaLnBrk="1" fontAlgn="base" hangingPunct="1">
        <a:spcBef>
          <a:spcPct val="0"/>
        </a:spcBef>
        <a:spcAft>
          <a:spcPct val="0"/>
        </a:spcAft>
        <a:defRPr sz="3200">
          <a:solidFill>
            <a:schemeClr val="tx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Plassholder for tittel 1"/>
          <p:cNvSpPr>
            <a:spLocks noGrp="1"/>
          </p:cNvSpPr>
          <p:nvPr>
            <p:ph type="title"/>
          </p:nvPr>
        </p:nvSpPr>
        <p:spPr bwMode="auto">
          <a:xfrm>
            <a:off x="1198950" y="296863"/>
            <a:ext cx="9360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
        <p:nvSpPr>
          <p:cNvPr id="1028" name="Plassholder for tekst 2"/>
          <p:cNvSpPr>
            <a:spLocks noGrp="1"/>
          </p:cNvSpPr>
          <p:nvPr>
            <p:ph type="body" idx="1"/>
          </p:nvPr>
        </p:nvSpPr>
        <p:spPr bwMode="auto">
          <a:xfrm>
            <a:off x="1198950" y="1592263"/>
            <a:ext cx="9360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1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29. november 2017</a:t>
            </a:fld>
            <a:endParaRPr lang="nb-NO" dirty="0"/>
          </a:p>
        </p:txBody>
      </p:sp>
      <p:sp>
        <p:nvSpPr>
          <p:cNvPr id="2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2" name="TekstSylinder 1"/>
          <p:cNvSpPr txBox="1"/>
          <p:nvPr userDrawn="1"/>
        </p:nvSpPr>
        <p:spPr>
          <a:xfrm>
            <a:off x="595643" y="6304312"/>
            <a:ext cx="2592288" cy="313932"/>
          </a:xfrm>
          <a:prstGeom prst="rect">
            <a:avLst/>
          </a:prstGeom>
          <a:noFill/>
        </p:spPr>
        <p:txBody>
          <a:bodyPr wrap="square" rtlCol="0">
            <a:spAutoFit/>
          </a:bodyPr>
          <a:lstStyle/>
          <a:p>
            <a:pPr>
              <a:lnSpc>
                <a:spcPct val="90000"/>
              </a:lnSpc>
            </a:pPr>
            <a:r>
              <a:rPr lang="en-GB" sz="800" noProof="0" dirty="0" smtClean="0"/>
              <a:t>Norwegian</a:t>
            </a:r>
            <a:r>
              <a:rPr lang="en-GB" sz="800" baseline="0" noProof="0" dirty="0" smtClean="0"/>
              <a:t> Ministry</a:t>
            </a:r>
            <a:r>
              <a:rPr lang="en-GB" sz="800" noProof="0" dirty="0" smtClean="0"/>
              <a:t/>
            </a:r>
            <a:br>
              <a:rPr lang="en-GB" sz="800" noProof="0" dirty="0" smtClean="0"/>
            </a:br>
            <a:r>
              <a:rPr lang="en-GB" sz="800" noProof="0" dirty="0" smtClean="0"/>
              <a:t>of Petroleum and Energy</a:t>
            </a:r>
            <a:endParaRPr lang="en-GB" sz="800" noProof="0" dirty="0"/>
          </a:p>
        </p:txBody>
      </p:sp>
      <p:pic>
        <p:nvPicPr>
          <p:cNvPr id="11" name="Bild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2" name="Rett linje 11"/>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584110"/>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0" r:id="rId12"/>
    <p:sldLayoutId id="2147484011" r:id="rId13"/>
    <p:sldLayoutId id="2147484012" r:id="rId14"/>
    <p:sldLayoutId id="2147484013" r:id="rId15"/>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a:solidFill>
            <a:schemeClr val="tx1"/>
          </a:solidFill>
          <a:latin typeface="Verdana" pitchFamily="34" charset="0"/>
        </a:defRPr>
      </a:lvl2pPr>
      <a:lvl3pPr algn="l" rtl="0" eaLnBrk="1" fontAlgn="base" hangingPunct="1">
        <a:spcBef>
          <a:spcPct val="0"/>
        </a:spcBef>
        <a:spcAft>
          <a:spcPct val="0"/>
        </a:spcAft>
        <a:defRPr sz="3200">
          <a:solidFill>
            <a:schemeClr val="tx1"/>
          </a:solidFill>
          <a:latin typeface="Verdana" pitchFamily="34" charset="0"/>
        </a:defRPr>
      </a:lvl3pPr>
      <a:lvl4pPr algn="l" rtl="0" eaLnBrk="1" fontAlgn="base" hangingPunct="1">
        <a:spcBef>
          <a:spcPct val="0"/>
        </a:spcBef>
        <a:spcAft>
          <a:spcPct val="0"/>
        </a:spcAft>
        <a:defRPr sz="3200">
          <a:solidFill>
            <a:schemeClr val="tx1"/>
          </a:solidFill>
          <a:latin typeface="Verdana" pitchFamily="34" charset="0"/>
        </a:defRPr>
      </a:lvl4pPr>
      <a:lvl5pPr algn="l" rtl="0" eaLnBrk="1" fontAlgn="base" hangingPunct="1">
        <a:spcBef>
          <a:spcPct val="0"/>
        </a:spcBef>
        <a:spcAft>
          <a:spcPct val="0"/>
        </a:spcAft>
        <a:defRPr sz="3200">
          <a:solidFill>
            <a:schemeClr val="tx1"/>
          </a:solidFill>
          <a:latin typeface="Verdana" pitchFamily="34" charset="0"/>
        </a:defRPr>
      </a:lvl5pPr>
      <a:lvl6pPr marL="457200" algn="l" rtl="0" eaLnBrk="1" fontAlgn="base" hangingPunct="1">
        <a:spcBef>
          <a:spcPct val="0"/>
        </a:spcBef>
        <a:spcAft>
          <a:spcPct val="0"/>
        </a:spcAft>
        <a:defRPr sz="3200">
          <a:solidFill>
            <a:schemeClr val="tx1"/>
          </a:solidFill>
          <a:latin typeface="Verdana" pitchFamily="34" charset="0"/>
        </a:defRPr>
      </a:lvl6pPr>
      <a:lvl7pPr marL="914400" algn="l" rtl="0" eaLnBrk="1" fontAlgn="base" hangingPunct="1">
        <a:spcBef>
          <a:spcPct val="0"/>
        </a:spcBef>
        <a:spcAft>
          <a:spcPct val="0"/>
        </a:spcAft>
        <a:defRPr sz="3200">
          <a:solidFill>
            <a:schemeClr val="tx1"/>
          </a:solidFill>
          <a:latin typeface="Verdana" pitchFamily="34" charset="0"/>
        </a:defRPr>
      </a:lvl7pPr>
      <a:lvl8pPr marL="1371600" algn="l" rtl="0" eaLnBrk="1" fontAlgn="base" hangingPunct="1">
        <a:spcBef>
          <a:spcPct val="0"/>
        </a:spcBef>
        <a:spcAft>
          <a:spcPct val="0"/>
        </a:spcAft>
        <a:defRPr sz="3200">
          <a:solidFill>
            <a:schemeClr val="tx1"/>
          </a:solidFill>
          <a:latin typeface="Verdana" pitchFamily="34" charset="0"/>
        </a:defRPr>
      </a:lvl8pPr>
      <a:lvl9pPr marL="1828800" algn="l" rtl="0" eaLnBrk="1" fontAlgn="base" hangingPunct="1">
        <a:spcBef>
          <a:spcPct val="0"/>
        </a:spcBef>
        <a:spcAft>
          <a:spcPct val="0"/>
        </a:spcAft>
        <a:defRPr sz="3200">
          <a:solidFill>
            <a:schemeClr val="tx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7"/>
          </p:nvPr>
        </p:nvSpPr>
        <p:spPr/>
        <p:txBody>
          <a:bodyPr/>
          <a:lstStyle/>
          <a:p>
            <a:r>
              <a:rPr lang="nb-NO" dirty="0" smtClean="0"/>
              <a:t>Dag Erlend Henriksen		</a:t>
            </a:r>
            <a:endParaRPr lang="nb-NO" dirty="0"/>
          </a:p>
        </p:txBody>
      </p:sp>
      <p:sp>
        <p:nvSpPr>
          <p:cNvPr id="3" name="Plassholder for tekst 2"/>
          <p:cNvSpPr>
            <a:spLocks noGrp="1"/>
          </p:cNvSpPr>
          <p:nvPr>
            <p:ph type="body" sz="quarter" idx="18"/>
          </p:nvPr>
        </p:nvSpPr>
        <p:spPr/>
        <p:txBody>
          <a:bodyPr/>
          <a:lstStyle/>
          <a:p>
            <a:r>
              <a:rPr lang="nb-NO" dirty="0" smtClean="0"/>
              <a:t>Solstrand, 29. november 2017</a:t>
            </a:r>
            <a:endParaRPr lang="nb-NO" dirty="0"/>
          </a:p>
        </p:txBody>
      </p:sp>
      <p:sp>
        <p:nvSpPr>
          <p:cNvPr id="4" name="Plassholder for tekst 3"/>
          <p:cNvSpPr>
            <a:spLocks noGrp="1"/>
          </p:cNvSpPr>
          <p:nvPr>
            <p:ph type="body" sz="quarter" idx="20"/>
          </p:nvPr>
        </p:nvSpPr>
        <p:spPr/>
        <p:txBody>
          <a:bodyPr/>
          <a:lstStyle/>
          <a:p>
            <a:r>
              <a:rPr lang="nb-NO" dirty="0" smtClean="0"/>
              <a:t>Subsidiært morselskapsansvar for disponeringskostnader</a:t>
            </a:r>
            <a:endParaRPr lang="nb-NO" dirty="0"/>
          </a:p>
        </p:txBody>
      </p:sp>
    </p:spTree>
    <p:extLst>
      <p:ext uri="{BB962C8B-B14F-4D97-AF65-F5344CB8AC3E}">
        <p14:creationId xmlns:p14="http://schemas.microsoft.com/office/powerpoint/2010/main" val="1519228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Når vil det ikke bli stilt krav om denne garantien?</a:t>
            </a:r>
            <a:endParaRPr lang="nb-NO" dirty="0"/>
          </a:p>
        </p:txBody>
      </p:sp>
      <p:sp>
        <p:nvSpPr>
          <p:cNvPr id="3" name="Plassholder for innhold 2"/>
          <p:cNvSpPr>
            <a:spLocks noGrp="1"/>
          </p:cNvSpPr>
          <p:nvPr>
            <p:ph idx="1"/>
          </p:nvPr>
        </p:nvSpPr>
        <p:spPr/>
        <p:txBody>
          <a:bodyPr/>
          <a:lstStyle/>
          <a:p>
            <a:r>
              <a:rPr lang="nb-NO" sz="2400" dirty="0" smtClean="0"/>
              <a:t>Rørledningstillatelser – foreløpig tenkning</a:t>
            </a:r>
            <a:endParaRPr lang="nb-NO" sz="2400" dirty="0"/>
          </a:p>
          <a:p>
            <a:pPr lvl="1"/>
            <a:r>
              <a:rPr lang="nb-NO" sz="2000" dirty="0" err="1"/>
              <a:t>Skiperne</a:t>
            </a:r>
            <a:r>
              <a:rPr lang="nb-NO" sz="2000" dirty="0"/>
              <a:t> har det økonomiske </a:t>
            </a:r>
            <a:r>
              <a:rPr lang="nb-NO" sz="2000" dirty="0" smtClean="0"/>
              <a:t>ansvaret iht </a:t>
            </a:r>
            <a:r>
              <a:rPr lang="nb-NO" sz="2000" dirty="0" err="1" smtClean="0"/>
              <a:t>skiperavtalene</a:t>
            </a:r>
            <a:endParaRPr lang="nb-NO" sz="2000" dirty="0" smtClean="0"/>
          </a:p>
          <a:p>
            <a:pPr lvl="1"/>
            <a:endParaRPr lang="nb-NO" sz="1800" dirty="0"/>
          </a:p>
          <a:p>
            <a:r>
              <a:rPr lang="nb-NO" sz="2400" dirty="0" smtClean="0"/>
              <a:t>Utvinningstillatelser</a:t>
            </a:r>
          </a:p>
          <a:p>
            <a:pPr lvl="1"/>
            <a:r>
              <a:rPr lang="nb-NO" sz="2000" dirty="0" smtClean="0"/>
              <a:t>Ingen innretninger = intet ansvar</a:t>
            </a:r>
          </a:p>
          <a:p>
            <a:pPr lvl="1"/>
            <a:r>
              <a:rPr lang="nb-NO" sz="2000" dirty="0" smtClean="0"/>
              <a:t>Ikke for innretninger på land, </a:t>
            </a:r>
            <a:r>
              <a:rPr lang="nb-NO" sz="2000" dirty="0" err="1" smtClean="0"/>
              <a:t>jf</a:t>
            </a:r>
            <a:r>
              <a:rPr lang="nb-NO" sz="2000" dirty="0" smtClean="0"/>
              <a:t> § 5-3 syvende ledd </a:t>
            </a:r>
          </a:p>
          <a:p>
            <a:pPr lvl="1"/>
            <a:endParaRPr lang="nb-NO" sz="2000" dirty="0"/>
          </a:p>
        </p:txBody>
      </p:sp>
    </p:spTree>
    <p:extLst>
      <p:ext uri="{BB962C8B-B14F-4D97-AF65-F5344CB8AC3E}">
        <p14:creationId xmlns:p14="http://schemas.microsoft.com/office/powerpoint/2010/main" val="482816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nchor="ctr"/>
          <a:lstStyle/>
          <a:p>
            <a:r>
              <a:rPr lang="nb-NO" dirty="0" smtClean="0"/>
              <a:t>Når </a:t>
            </a:r>
            <a:r>
              <a:rPr lang="nb-NO" dirty="0"/>
              <a:t>vil det bli stilt krav om denne garantien</a:t>
            </a:r>
            <a:r>
              <a:rPr lang="nb-NO" dirty="0" smtClean="0"/>
              <a:t>? (i)</a:t>
            </a:r>
            <a:endParaRPr lang="nb-NO" dirty="0"/>
          </a:p>
        </p:txBody>
      </p:sp>
      <p:sp>
        <p:nvSpPr>
          <p:cNvPr id="8" name="Plassholder for innhold 7"/>
          <p:cNvSpPr>
            <a:spLocks noGrp="1"/>
          </p:cNvSpPr>
          <p:nvPr>
            <p:ph idx="1"/>
          </p:nvPr>
        </p:nvSpPr>
        <p:spPr>
          <a:xfrm>
            <a:off x="1198950" y="1428901"/>
            <a:ext cx="9793225" cy="4525963"/>
          </a:xfrm>
          <a:noFill/>
        </p:spPr>
        <p:txBody>
          <a:bodyPr/>
          <a:lstStyle/>
          <a:p>
            <a:r>
              <a:rPr lang="nb-NO" sz="2400" dirty="0" smtClean="0"/>
              <a:t>8. november 2016:</a:t>
            </a:r>
            <a:r>
              <a:rPr lang="nb-NO" dirty="0" smtClean="0"/>
              <a:t> </a:t>
            </a:r>
            <a:endParaRPr lang="nb-NO" sz="1400" dirty="0" smtClean="0"/>
          </a:p>
          <a:p>
            <a:pPr marL="800100" lvl="2" indent="0">
              <a:buNone/>
            </a:pPr>
            <a:r>
              <a:rPr lang="nb-NO" sz="1400" i="1" dirty="0" smtClean="0"/>
              <a:t>"Departementet vil derfor i </a:t>
            </a:r>
            <a:r>
              <a:rPr lang="nb-NO" sz="1400" i="1" dirty="0"/>
              <a:t>forbindelse med </a:t>
            </a:r>
            <a:r>
              <a:rPr lang="nb-NO" sz="1400" i="1" dirty="0" smtClean="0"/>
              <a:t>samtykkebehandlingen </a:t>
            </a:r>
            <a:r>
              <a:rPr lang="nb-NO" sz="1400" i="1" dirty="0"/>
              <a:t>av </a:t>
            </a:r>
            <a:r>
              <a:rPr lang="nb-NO" sz="1400" i="1" dirty="0">
                <a:solidFill>
                  <a:srgbClr val="FF0000"/>
                </a:solidFill>
              </a:rPr>
              <a:t>alle</a:t>
            </a:r>
            <a:r>
              <a:rPr lang="nb-NO" sz="1400" i="1" dirty="0"/>
              <a:t> fremtidige </a:t>
            </a:r>
            <a:r>
              <a:rPr lang="nb-NO" sz="1400" i="1" dirty="0">
                <a:solidFill>
                  <a:srgbClr val="FF0000"/>
                </a:solidFill>
              </a:rPr>
              <a:t>overdragelser av </a:t>
            </a:r>
            <a:r>
              <a:rPr lang="nb-NO" sz="1400" i="1" dirty="0" smtClean="0">
                <a:solidFill>
                  <a:srgbClr val="FF0000"/>
                </a:solidFill>
              </a:rPr>
              <a:t>rettighetshaverselskaper</a:t>
            </a:r>
            <a:r>
              <a:rPr lang="nb-NO" sz="1400" i="1" dirty="0" smtClean="0"/>
              <a:t> </a:t>
            </a:r>
            <a:r>
              <a:rPr lang="nb-NO" sz="1400" i="1" dirty="0"/>
              <a:t>med </a:t>
            </a:r>
            <a:r>
              <a:rPr lang="nb-NO" sz="1400" i="1" dirty="0">
                <a:solidFill>
                  <a:srgbClr val="FF0000"/>
                </a:solidFill>
              </a:rPr>
              <a:t>felt i drift</a:t>
            </a:r>
            <a:r>
              <a:rPr lang="nb-NO" sz="1400" i="1" dirty="0"/>
              <a:t> på norsk sokkel, </a:t>
            </a:r>
            <a:r>
              <a:rPr lang="nb-NO" sz="1400" i="1" dirty="0">
                <a:solidFill>
                  <a:srgbClr val="FF0000"/>
                </a:solidFill>
              </a:rPr>
              <a:t>vurdere</a:t>
            </a:r>
            <a:r>
              <a:rPr lang="nb-NO" sz="1400" i="1" dirty="0"/>
              <a:t> om det skal fastsettes vilkår knyttet til morselskapets subsidiære ansvar for relevante kostnader ved gjennomføringen av fremtidige disponeringsvedtak</a:t>
            </a:r>
            <a:r>
              <a:rPr lang="nb-NO" sz="1400" i="1" dirty="0" smtClean="0"/>
              <a:t>."</a:t>
            </a:r>
            <a:endParaRPr lang="nb-NO" sz="800" i="1" dirty="0" smtClean="0"/>
          </a:p>
          <a:p>
            <a:pPr marL="800100" lvl="2" indent="0">
              <a:buNone/>
            </a:pPr>
            <a:endParaRPr lang="nb-NO" sz="800" i="1" dirty="0"/>
          </a:p>
          <a:p>
            <a:r>
              <a:rPr lang="nb-NO" sz="2400" dirty="0" smtClean="0"/>
              <a:t>"overdragelser av rettighetshaverselskaper"</a:t>
            </a:r>
          </a:p>
          <a:p>
            <a:pPr lvl="1"/>
            <a:r>
              <a:rPr lang="nb-NO" sz="2000" dirty="0" smtClean="0"/>
              <a:t>Samtlige aksjer, enhver transaksjon eller mellomting?</a:t>
            </a:r>
          </a:p>
          <a:p>
            <a:pPr lvl="1"/>
            <a:r>
              <a:rPr lang="nb-NO" sz="2000" dirty="0" smtClean="0"/>
              <a:t>"… som kan gi bestemmende innflytelse ….", </a:t>
            </a:r>
            <a:r>
              <a:rPr lang="nb-NO" sz="2000" dirty="0" err="1" smtClean="0"/>
              <a:t>jf</a:t>
            </a:r>
            <a:r>
              <a:rPr lang="nb-NO" sz="2000" dirty="0" smtClean="0"/>
              <a:t> § 10-12 </a:t>
            </a:r>
          </a:p>
          <a:p>
            <a:pPr lvl="1"/>
            <a:r>
              <a:rPr lang="nb-NO" sz="2000" dirty="0" smtClean="0"/>
              <a:t>Departementets brev 19. mai 1988:</a:t>
            </a:r>
          </a:p>
          <a:p>
            <a:pPr lvl="2"/>
            <a:r>
              <a:rPr lang="nb-NO" sz="2000" dirty="0" smtClean="0"/>
              <a:t>100%, kvalifisert flertall, alminnelig flertall og negativ kontroll</a:t>
            </a:r>
          </a:p>
          <a:p>
            <a:pPr lvl="2"/>
            <a:r>
              <a:rPr lang="nb-NO" sz="2000" dirty="0" smtClean="0"/>
              <a:t>" … uansett andelens størrelse …"  - passere terskel tilstrekkelig</a:t>
            </a:r>
          </a:p>
          <a:p>
            <a:pPr lvl="2"/>
            <a:endParaRPr lang="nb-NO" sz="800" dirty="0" smtClean="0"/>
          </a:p>
          <a:p>
            <a:r>
              <a:rPr lang="nb-NO" sz="2400" dirty="0" smtClean="0"/>
              <a:t>Når mor ikke lenger er mor eller gir fra seg kontrollen</a:t>
            </a:r>
            <a:endParaRPr lang="nb-NO" sz="2400" dirty="0"/>
          </a:p>
        </p:txBody>
      </p:sp>
    </p:spTree>
    <p:extLst>
      <p:ext uri="{BB962C8B-B14F-4D97-AF65-F5344CB8AC3E}">
        <p14:creationId xmlns:p14="http://schemas.microsoft.com/office/powerpoint/2010/main" val="181882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Når vil det bli stilt krav om denne garantien? (ii)</a:t>
            </a:r>
            <a:endParaRPr lang="nb-NO" dirty="0"/>
          </a:p>
        </p:txBody>
      </p:sp>
      <p:sp>
        <p:nvSpPr>
          <p:cNvPr id="3" name="Plassholder for innhold 2"/>
          <p:cNvSpPr>
            <a:spLocks noGrp="1"/>
          </p:cNvSpPr>
          <p:nvPr>
            <p:ph idx="1"/>
          </p:nvPr>
        </p:nvSpPr>
        <p:spPr/>
        <p:txBody>
          <a:bodyPr/>
          <a:lstStyle/>
          <a:p>
            <a:r>
              <a:rPr lang="nb-NO" sz="2400" dirty="0" smtClean="0"/>
              <a:t>Relevante avgrensningskriterier:</a:t>
            </a:r>
          </a:p>
          <a:p>
            <a:pPr lvl="1"/>
            <a:r>
              <a:rPr lang="nb-NO" sz="2000" dirty="0" smtClean="0"/>
              <a:t>Vilkårslæren absolutt grense </a:t>
            </a:r>
          </a:p>
          <a:p>
            <a:pPr lvl="2"/>
            <a:r>
              <a:rPr lang="nb-NO" sz="2000" dirty="0" err="1" smtClean="0"/>
              <a:t>Pl</a:t>
            </a:r>
            <a:r>
              <a:rPr lang="nb-NO" sz="2000" dirty="0" smtClean="0"/>
              <a:t> § 10-18 - lovens </a:t>
            </a:r>
            <a:r>
              <a:rPr lang="nb-NO" sz="2000" dirty="0"/>
              <a:t>formål </a:t>
            </a:r>
            <a:endParaRPr lang="nb-NO" sz="2000" dirty="0" smtClean="0"/>
          </a:p>
          <a:p>
            <a:pPr lvl="2"/>
            <a:r>
              <a:rPr lang="nb-NO" sz="2000" dirty="0" smtClean="0"/>
              <a:t>Saklig sammenheng - forholdsmessighet</a:t>
            </a:r>
          </a:p>
          <a:p>
            <a:pPr lvl="2"/>
            <a:r>
              <a:rPr lang="nb-NO" sz="2000" dirty="0" smtClean="0"/>
              <a:t>Forsvarlig skjønnsutøvelse - vilkårlighet </a:t>
            </a:r>
          </a:p>
          <a:p>
            <a:pPr lvl="2"/>
            <a:r>
              <a:rPr lang="nb-NO" sz="2000" dirty="0" smtClean="0"/>
              <a:t>Sterkt urimelig resultat</a:t>
            </a:r>
          </a:p>
          <a:p>
            <a:pPr lvl="1"/>
            <a:r>
              <a:rPr lang="nb-NO" sz="2000" dirty="0" smtClean="0"/>
              <a:t>Forskjell i finansiell styrke mellom ny og gammel mor?</a:t>
            </a:r>
          </a:p>
          <a:p>
            <a:pPr lvl="2"/>
            <a:r>
              <a:rPr lang="nb-NO" sz="1800" dirty="0" smtClean="0"/>
              <a:t>Eks i forarbeidene – ikke ment som begrensning, </a:t>
            </a:r>
            <a:r>
              <a:rPr lang="nb-NO" sz="1800" dirty="0" err="1" smtClean="0"/>
              <a:t>sml</a:t>
            </a:r>
            <a:r>
              <a:rPr lang="nb-NO" sz="1800" dirty="0" smtClean="0"/>
              <a:t> andelsoverdragelser</a:t>
            </a:r>
          </a:p>
          <a:p>
            <a:pPr lvl="1"/>
            <a:r>
              <a:rPr lang="nb-NO" sz="2000" dirty="0" smtClean="0"/>
              <a:t>Anslått omfang av fjerningsforpliktelsene? </a:t>
            </a:r>
          </a:p>
          <a:p>
            <a:pPr lvl="1"/>
            <a:r>
              <a:rPr lang="nb-NO" sz="2000" dirty="0" smtClean="0"/>
              <a:t>Tidshorisont? </a:t>
            </a:r>
          </a:p>
        </p:txBody>
      </p:sp>
    </p:spTree>
    <p:extLst>
      <p:ext uri="{BB962C8B-B14F-4D97-AF65-F5344CB8AC3E}">
        <p14:creationId xmlns:p14="http://schemas.microsoft.com/office/powerpoint/2010/main" val="1553069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a:t>Hvorfor ikke kreve tilsvarende </a:t>
            </a:r>
            <a:r>
              <a:rPr lang="nb-NO" dirty="0" smtClean="0"/>
              <a:t>garanti </a:t>
            </a:r>
            <a:r>
              <a:rPr lang="nb-NO" dirty="0"/>
              <a:t>fra ny mor</a:t>
            </a:r>
            <a:r>
              <a:rPr lang="nb-NO" dirty="0" smtClean="0"/>
              <a:t>?</a:t>
            </a:r>
            <a:endParaRPr lang="nb-NO" dirty="0"/>
          </a:p>
        </p:txBody>
      </p:sp>
      <p:sp>
        <p:nvSpPr>
          <p:cNvPr id="3" name="Plassholder for innhold 2"/>
          <p:cNvSpPr>
            <a:spLocks noGrp="1"/>
          </p:cNvSpPr>
          <p:nvPr>
            <p:ph idx="1"/>
          </p:nvPr>
        </p:nvSpPr>
        <p:spPr/>
        <p:txBody>
          <a:bodyPr/>
          <a:lstStyle/>
          <a:p>
            <a:r>
              <a:rPr lang="nb-NO" sz="2400" dirty="0" smtClean="0"/>
              <a:t>Vurdert, men forkastet</a:t>
            </a:r>
          </a:p>
          <a:p>
            <a:pPr lvl="1"/>
            <a:r>
              <a:rPr lang="nb-NO" sz="2000" dirty="0" smtClean="0"/>
              <a:t>Utvidelse av eksisterende garanti</a:t>
            </a:r>
          </a:p>
          <a:p>
            <a:pPr lvl="1"/>
            <a:r>
              <a:rPr lang="nb-NO" sz="2000" dirty="0" smtClean="0"/>
              <a:t>Tilfeldige utslag</a:t>
            </a:r>
          </a:p>
          <a:p>
            <a:pPr lvl="1"/>
            <a:endParaRPr lang="nb-NO" dirty="0" smtClean="0"/>
          </a:p>
          <a:p>
            <a:endParaRPr lang="nb-NO" dirty="0" smtClean="0"/>
          </a:p>
          <a:p>
            <a:endParaRPr lang="nb-NO" dirty="0"/>
          </a:p>
        </p:txBody>
      </p:sp>
      <p:grpSp>
        <p:nvGrpSpPr>
          <p:cNvPr id="25" name="Gruppe 24"/>
          <p:cNvGrpSpPr/>
          <p:nvPr/>
        </p:nvGrpSpPr>
        <p:grpSpPr>
          <a:xfrm>
            <a:off x="6312024" y="1683768"/>
            <a:ext cx="4263357" cy="4566940"/>
            <a:chOff x="6312024" y="1683768"/>
            <a:chExt cx="4263357" cy="4566940"/>
          </a:xfrm>
        </p:grpSpPr>
        <p:sp>
          <p:nvSpPr>
            <p:cNvPr id="22" name="Ellipse 21"/>
            <p:cNvSpPr/>
            <p:nvPr/>
          </p:nvSpPr>
          <p:spPr>
            <a:xfrm>
              <a:off x="8622035" y="2026058"/>
              <a:ext cx="1849688" cy="1232258"/>
            </a:xfrm>
            <a:prstGeom prst="ellipse">
              <a:avLst/>
            </a:prstGeom>
            <a:solidFill>
              <a:srgbClr val="FF0000">
                <a:alpha val="50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Subsidiært </a:t>
              </a:r>
            </a:p>
            <a:p>
              <a:pPr algn="ctr"/>
              <a:endParaRPr lang="nb-NO" dirty="0" smtClean="0"/>
            </a:p>
            <a:p>
              <a:pPr algn="ctr"/>
              <a:r>
                <a:rPr lang="nb-NO" dirty="0" smtClean="0"/>
                <a:t>ansvarlig</a:t>
              </a:r>
              <a:endParaRPr lang="nb-NO" dirty="0"/>
            </a:p>
          </p:txBody>
        </p:sp>
        <p:grpSp>
          <p:nvGrpSpPr>
            <p:cNvPr id="4" name="Gruppe 3"/>
            <p:cNvGrpSpPr/>
            <p:nvPr/>
          </p:nvGrpSpPr>
          <p:grpSpPr>
            <a:xfrm>
              <a:off x="6312024" y="1683768"/>
              <a:ext cx="4263357" cy="4566940"/>
              <a:chOff x="5770572" y="1844824"/>
              <a:chExt cx="4104456" cy="4392488"/>
            </a:xfrm>
          </p:grpSpPr>
          <p:sp>
            <p:nvSpPr>
              <p:cNvPr id="5" name="Ellipse 4"/>
              <p:cNvSpPr/>
              <p:nvPr/>
            </p:nvSpPr>
            <p:spPr>
              <a:xfrm>
                <a:off x="6170032" y="2192183"/>
                <a:ext cx="1780748" cy="1106347"/>
              </a:xfrm>
              <a:prstGeom prst="ellipse">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Atter subsidiært</a:t>
                </a:r>
              </a:p>
              <a:p>
                <a:pPr algn="ctr"/>
                <a:r>
                  <a:rPr lang="nb-NO" dirty="0" smtClean="0"/>
                  <a:t> </a:t>
                </a:r>
              </a:p>
              <a:p>
                <a:pPr algn="ctr"/>
                <a:endParaRPr lang="nb-NO" sz="600" dirty="0" smtClean="0"/>
              </a:p>
              <a:p>
                <a:pPr algn="ctr"/>
                <a:r>
                  <a:rPr lang="nb-NO" dirty="0" smtClean="0"/>
                  <a:t>ansvarlig</a:t>
                </a:r>
                <a:endParaRPr lang="nb-NO" dirty="0"/>
              </a:p>
            </p:txBody>
          </p:sp>
          <p:grpSp>
            <p:nvGrpSpPr>
              <p:cNvPr id="6" name="Gruppe 5"/>
              <p:cNvGrpSpPr/>
              <p:nvPr/>
            </p:nvGrpSpPr>
            <p:grpSpPr>
              <a:xfrm>
                <a:off x="6528048" y="2628133"/>
                <a:ext cx="2955722" cy="2853440"/>
                <a:chOff x="5516542" y="2193272"/>
                <a:chExt cx="2955722" cy="2853440"/>
              </a:xfrm>
            </p:grpSpPr>
            <p:sp>
              <p:nvSpPr>
                <p:cNvPr id="9" name="TekstSylinder 8"/>
                <p:cNvSpPr txBox="1"/>
                <p:nvPr/>
              </p:nvSpPr>
              <p:spPr>
                <a:xfrm>
                  <a:off x="5521633" y="2264244"/>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10" name="TekstSylinder 9"/>
                <p:cNvSpPr txBox="1"/>
                <p:nvPr/>
              </p:nvSpPr>
              <p:spPr>
                <a:xfrm>
                  <a:off x="7320136" y="2193272"/>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11" name="TekstSylinder 10"/>
                <p:cNvSpPr txBox="1"/>
                <p:nvPr/>
              </p:nvSpPr>
              <p:spPr>
                <a:xfrm>
                  <a:off x="5516542" y="3033593"/>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cxnSp>
              <p:nvCxnSpPr>
                <p:cNvPr id="12" name="Rett linje 11"/>
                <p:cNvCxnSpPr>
                  <a:stCxn id="9" idx="2"/>
                  <a:endCxn id="11" idx="0"/>
                </p:cNvCxnSpPr>
                <p:nvPr/>
              </p:nvCxnSpPr>
              <p:spPr>
                <a:xfrm flipH="1">
                  <a:off x="6092606" y="2541243"/>
                  <a:ext cx="5091" cy="4923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3" name="Gruppe 12"/>
                <p:cNvGrpSpPr/>
                <p:nvPr/>
              </p:nvGrpSpPr>
              <p:grpSpPr>
                <a:xfrm>
                  <a:off x="5951984" y="4005064"/>
                  <a:ext cx="1977752" cy="1041648"/>
                  <a:chOff x="1451484" y="4365104"/>
                  <a:chExt cx="1977752" cy="1041648"/>
                </a:xfrm>
                <a:solidFill>
                  <a:schemeClr val="accent5">
                    <a:lumMod val="40000"/>
                    <a:lumOff val="60000"/>
                  </a:schemeClr>
                </a:solidFill>
              </p:grpSpPr>
              <p:sp>
                <p:nvSpPr>
                  <p:cNvPr id="17" name="Avrundet rektangel 16"/>
                  <p:cNvSpPr/>
                  <p:nvPr/>
                </p:nvSpPr>
                <p:spPr>
                  <a:xfrm>
                    <a:off x="1451484" y="43651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18" name="Avrundet rektangel 17"/>
                  <p:cNvSpPr/>
                  <p:nvPr/>
                </p:nvSpPr>
                <p:spPr>
                  <a:xfrm>
                    <a:off x="1603884" y="45175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19" name="Avrundet rektangel 18"/>
                  <p:cNvSpPr/>
                  <p:nvPr/>
                </p:nvSpPr>
                <p:spPr>
                  <a:xfrm>
                    <a:off x="1756284" y="46699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0" name="Avrundet rektangel 19"/>
                  <p:cNvSpPr/>
                  <p:nvPr/>
                </p:nvSpPr>
                <p:spPr>
                  <a:xfrm>
                    <a:off x="1908684" y="48223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1" name="Avrundet rektangel 20"/>
                  <p:cNvSpPr/>
                  <p:nvPr/>
                </p:nvSpPr>
                <p:spPr>
                  <a:xfrm>
                    <a:off x="2061084" y="49747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grpSp>
            <p:cxnSp>
              <p:nvCxnSpPr>
                <p:cNvPr id="14" name="Rett linje 13"/>
                <p:cNvCxnSpPr>
                  <a:stCxn id="11" idx="2"/>
                  <a:endCxn id="17" idx="0"/>
                </p:cNvCxnSpPr>
                <p:nvPr/>
              </p:nvCxnSpPr>
              <p:spPr>
                <a:xfrm>
                  <a:off x="6092606" y="3304436"/>
                  <a:ext cx="543454" cy="7006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ett linje 14"/>
                <p:cNvCxnSpPr>
                  <a:stCxn id="10" idx="2"/>
                  <a:endCxn id="11" idx="0"/>
                </p:cNvCxnSpPr>
                <p:nvPr/>
              </p:nvCxnSpPr>
              <p:spPr>
                <a:xfrm flipH="1">
                  <a:off x="6092606" y="2470271"/>
                  <a:ext cx="1803594" cy="563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tt pilkobling 15"/>
                <p:cNvCxnSpPr/>
                <p:nvPr/>
              </p:nvCxnSpPr>
              <p:spPr>
                <a:xfrm>
                  <a:off x="6193139" y="2563523"/>
                  <a:ext cx="576064"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Rektangel 7"/>
              <p:cNvSpPr/>
              <p:nvPr/>
            </p:nvSpPr>
            <p:spPr>
              <a:xfrm>
                <a:off x="5770572" y="1844824"/>
                <a:ext cx="4104456" cy="43924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spTree>
    <p:extLst>
      <p:ext uri="{BB962C8B-B14F-4D97-AF65-F5344CB8AC3E}">
        <p14:creationId xmlns:p14="http://schemas.microsoft.com/office/powerpoint/2010/main" val="22049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Veien videre</a:t>
            </a:r>
            <a:endParaRPr lang="nb-NO" dirty="0"/>
          </a:p>
        </p:txBody>
      </p:sp>
      <p:sp>
        <p:nvSpPr>
          <p:cNvPr id="3" name="Plassholder for innhold 2"/>
          <p:cNvSpPr>
            <a:spLocks noGrp="1"/>
          </p:cNvSpPr>
          <p:nvPr>
            <p:ph idx="1"/>
          </p:nvPr>
        </p:nvSpPr>
        <p:spPr>
          <a:xfrm>
            <a:off x="1198951" y="1592797"/>
            <a:ext cx="4753033" cy="4525963"/>
          </a:xfrm>
        </p:spPr>
        <p:txBody>
          <a:bodyPr/>
          <a:lstStyle/>
          <a:p>
            <a:r>
              <a:rPr lang="nb-NO" sz="2400" dirty="0" smtClean="0"/>
              <a:t>Er garantivilkåret tilstrekkelig?</a:t>
            </a:r>
          </a:p>
          <a:p>
            <a:pPr lvl="1"/>
            <a:r>
              <a:rPr lang="nb-NO" sz="2000" dirty="0" smtClean="0"/>
              <a:t>Nye aktører</a:t>
            </a:r>
          </a:p>
          <a:p>
            <a:pPr lvl="1"/>
            <a:r>
              <a:rPr lang="nb-NO" sz="2000" dirty="0" smtClean="0"/>
              <a:t>Manglende kontroll </a:t>
            </a:r>
            <a:r>
              <a:rPr lang="nb-NO" sz="2000" dirty="0" err="1" smtClean="0"/>
              <a:t>mht</a:t>
            </a:r>
            <a:r>
              <a:rPr lang="nb-NO" sz="2000" dirty="0" smtClean="0"/>
              <a:t> fremtidige endringer som påvirker garantisten ?</a:t>
            </a:r>
          </a:p>
          <a:p>
            <a:pPr lvl="1"/>
            <a:endParaRPr lang="nb-NO" dirty="0"/>
          </a:p>
        </p:txBody>
      </p:sp>
      <p:sp>
        <p:nvSpPr>
          <p:cNvPr id="4" name="Plassholder for innhold 2"/>
          <p:cNvSpPr txBox="1">
            <a:spLocks/>
          </p:cNvSpPr>
          <p:nvPr/>
        </p:nvSpPr>
        <p:spPr bwMode="auto">
          <a:xfrm>
            <a:off x="6888088" y="1553605"/>
            <a:ext cx="455891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b-NO" sz="2400" dirty="0" smtClean="0"/>
              <a:t>Alternativer?</a:t>
            </a:r>
          </a:p>
          <a:p>
            <a:pPr lvl="1"/>
            <a:r>
              <a:rPr lang="nb-NO" sz="2000" dirty="0" smtClean="0"/>
              <a:t>Andre </a:t>
            </a:r>
            <a:r>
              <a:rPr lang="nb-NO" sz="2000" dirty="0" err="1" smtClean="0"/>
              <a:t>sikkerhetsformer</a:t>
            </a:r>
            <a:endParaRPr lang="nb-NO" sz="2000" dirty="0" smtClean="0"/>
          </a:p>
          <a:p>
            <a:pPr lvl="1"/>
            <a:r>
              <a:rPr lang="nb-NO" sz="2000" dirty="0" smtClean="0"/>
              <a:t>Fond</a:t>
            </a:r>
          </a:p>
          <a:p>
            <a:pPr lvl="1"/>
            <a:r>
              <a:rPr lang="nb-NO" sz="2000" dirty="0" err="1" smtClean="0"/>
              <a:t>Legalpant</a:t>
            </a:r>
            <a:endParaRPr lang="nb-NO" sz="2000" dirty="0" smtClean="0"/>
          </a:p>
          <a:p>
            <a:r>
              <a:rPr lang="nb-NO" sz="2400" dirty="0" smtClean="0"/>
              <a:t>Sikre informasjon til rettighetshaverne</a:t>
            </a:r>
          </a:p>
          <a:p>
            <a:r>
              <a:rPr lang="nb-NO" sz="2400" dirty="0" smtClean="0"/>
              <a:t>Skatt</a:t>
            </a:r>
          </a:p>
          <a:p>
            <a:pPr lvl="1"/>
            <a:endParaRPr lang="nb-NO" dirty="0"/>
          </a:p>
        </p:txBody>
      </p:sp>
    </p:spTree>
    <p:extLst>
      <p:ext uri="{BB962C8B-B14F-4D97-AF65-F5344CB8AC3E}">
        <p14:creationId xmlns:p14="http://schemas.microsoft.com/office/powerpoint/2010/main" val="1645266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7"/>
          </p:nvPr>
        </p:nvSpPr>
        <p:spPr/>
        <p:txBody>
          <a:bodyPr/>
          <a:lstStyle/>
          <a:p>
            <a:r>
              <a:rPr lang="nb-NO" dirty="0" smtClean="0"/>
              <a:t>deh@oed.dep.no</a:t>
            </a:r>
            <a:endParaRPr lang="nb-NO" dirty="0"/>
          </a:p>
        </p:txBody>
      </p:sp>
      <p:sp>
        <p:nvSpPr>
          <p:cNvPr id="3" name="Plassholder for tekst 2"/>
          <p:cNvSpPr>
            <a:spLocks noGrp="1"/>
          </p:cNvSpPr>
          <p:nvPr>
            <p:ph type="body" sz="quarter" idx="20"/>
          </p:nvPr>
        </p:nvSpPr>
        <p:spPr/>
        <p:txBody>
          <a:bodyPr/>
          <a:lstStyle/>
          <a:p>
            <a:r>
              <a:rPr lang="nb-NO" dirty="0" smtClean="0"/>
              <a:t>Takk for oppmerksomheten!</a:t>
            </a:r>
            <a:endParaRPr lang="nb-NO" dirty="0"/>
          </a:p>
        </p:txBody>
      </p:sp>
    </p:spTree>
    <p:extLst>
      <p:ext uri="{BB962C8B-B14F-4D97-AF65-F5344CB8AC3E}">
        <p14:creationId xmlns:p14="http://schemas.microsoft.com/office/powerpoint/2010/main" val="4014306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Lov og forskriftstekst</a:t>
            </a:r>
            <a:endParaRPr lang="nb-NO" dirty="0"/>
          </a:p>
        </p:txBody>
      </p:sp>
      <p:sp>
        <p:nvSpPr>
          <p:cNvPr id="6" name="Plassholder for innhold 7"/>
          <p:cNvSpPr>
            <a:spLocks noGrp="1"/>
          </p:cNvSpPr>
          <p:nvPr>
            <p:ph idx="1"/>
          </p:nvPr>
        </p:nvSpPr>
        <p:spPr>
          <a:xfrm>
            <a:off x="1198950" y="1428901"/>
            <a:ext cx="9793225" cy="4525963"/>
          </a:xfrm>
          <a:noFill/>
        </p:spPr>
        <p:txBody>
          <a:bodyPr/>
          <a:lstStyle/>
          <a:p>
            <a:pPr marL="0" indent="0">
              <a:buNone/>
            </a:pPr>
            <a:r>
              <a:rPr lang="nb-NO" sz="1000" dirty="0" smtClean="0"/>
              <a:t>Petroleumsloven § 5-3 </a:t>
            </a:r>
            <a:endParaRPr lang="nb-NO" sz="1000" dirty="0"/>
          </a:p>
          <a:p>
            <a:pPr marL="0" indent="0">
              <a:buNone/>
            </a:pPr>
            <a:r>
              <a:rPr lang="nb-NO" sz="800" dirty="0"/>
              <a:t>§ 5-3.</a:t>
            </a:r>
            <a:r>
              <a:rPr lang="nb-NO" sz="800" i="1" dirty="0"/>
              <a:t>Vedtak om </a:t>
            </a:r>
            <a:r>
              <a:rPr lang="nb-NO" sz="800" i="1" dirty="0" smtClean="0"/>
              <a:t>disponering</a:t>
            </a:r>
          </a:p>
          <a:p>
            <a:pPr marL="0" indent="0">
              <a:buNone/>
            </a:pPr>
            <a:r>
              <a:rPr lang="nb-NO" sz="800" dirty="0" smtClean="0"/>
              <a:t>Departementet </a:t>
            </a:r>
            <a:r>
              <a:rPr lang="nb-NO" sz="800" dirty="0"/>
              <a:t>skal fatte vedtak om disponering og fastsette en frist for gjennomføring av vedtaket. I vurderingen som ligger til grunn for vedtaket skal det blant annet legges vekt på tekniske, sikkerhetsmessige, miljømessige og økonomiske forhold og hensynet til andre brukere av havet. Departementet kan fastsette nærmere vilkår i forbindelse med vedtaket.</a:t>
            </a:r>
          </a:p>
          <a:p>
            <a:pPr marL="0" indent="0">
              <a:buNone/>
            </a:pPr>
            <a:r>
              <a:rPr lang="nb-NO" sz="800" dirty="0"/>
              <a:t>Rettighetshaver og eier er forpliktet til å sørge for at vedtak om disponering blir gjennomført, med mindre departementet bestemmer noe annet. Forpliktelsen til å gjennomføre disponeringsvedtaket gjelder selv om disponeringsvedtaket treffes eller skal gjennomføres etter utløpet av tillatelsen.</a:t>
            </a:r>
          </a:p>
          <a:p>
            <a:pPr marL="0" indent="0">
              <a:buNone/>
            </a:pPr>
            <a:r>
              <a:rPr lang="nb-NO" sz="800" dirty="0"/>
              <a:t>Dersom en tillatelse eller andel i tillatelse overdras, jf. § 10-12 første ledd, skal den overdragende rettighetshaver være subsidiært økonomisk ansvarlig overfor de øvrige rettighetshavere for kostnadene ved gjennomføringen av vedtak om disponering. Den overdragende rettighetshaver skal også være subsidiært ansvarlig overfor staten dersom utgifter knyttet til departementets vedtak om tiltak jf. sjette ledd ikke dekkes av rettighetshaver eller annen ansvarlig. Det økonomiske ansvar etter første og annet punktum beregnes på grunnlag av størrelsen på den overdratte andel og fremmes mot overdragende rettighetshaver etter fradrag for skatteverdien av kostnadene som pådras ved gjennomføringen av disponeringsvedtaket. Den overdragende rettighetshavers forpliktelser består ved senere overdragelser av andelen eller deler av denne, likevel slik at krav først skal rettes mot det selskap som sist overdro andelen. Det økonomiske ansvaret er begrenset til kostnader knyttet til innretninger, herunder brønner, som eksisterte på overdragelsestidspunktet.</a:t>
            </a:r>
          </a:p>
          <a:p>
            <a:pPr marL="0" indent="0">
              <a:buNone/>
            </a:pPr>
            <a:r>
              <a:rPr lang="nb-NO" sz="800" dirty="0"/>
              <a:t>Dersom en innretning er overdratt i medhold av § 10-12, er rettighetshaver og eier i fellesskap forpliktet til å sørge for at vedtak om disponering blir gjennomført, med mindre departementet bestemmer noe annet.</a:t>
            </a:r>
          </a:p>
          <a:p>
            <a:pPr marL="0" indent="0">
              <a:buNone/>
            </a:pPr>
            <a:r>
              <a:rPr lang="nb-NO" sz="800" dirty="0"/>
              <a:t>Dersom vedtaket går ut på at innretningen skal brukes videre i petroleumsvirksomheten eller annen bruk, er rettighetshaver, eier og bruker i fellesskap forpliktet til å sørge for at fremtidige vedtak om disponering blir gjennomført, med mindre departementet bestemmer noe annet.</a:t>
            </a:r>
          </a:p>
          <a:p>
            <a:pPr marL="0" indent="0">
              <a:buNone/>
            </a:pPr>
            <a:r>
              <a:rPr lang="nb-NO" sz="800" dirty="0"/>
              <a:t>Dersom vedtak om disponering ikke blir gjennomført innen den fastsatte frist, kan departementet iverksette nødvendige tiltak på vegne av rettighetshaver eller annen ansvarlig og for deres regning og risiko. Utgifter til slike tiltak er tvangsgrunnlag for utlegg.</a:t>
            </a:r>
          </a:p>
          <a:p>
            <a:pPr marL="0" indent="0">
              <a:buNone/>
            </a:pPr>
            <a:r>
              <a:rPr lang="nb-NO" sz="800" dirty="0"/>
              <a:t>Bruk av innretning til annet enn petroleumsvirksomhet, hel eller delvis fjerning eller etterlatelse kan ikke vedtas etter denne lov for en innretning på land eller sjøgrunn undergitt privat eiendomsrett.</a:t>
            </a:r>
          </a:p>
          <a:p>
            <a:pPr marL="0" indent="0">
              <a:buNone/>
            </a:pPr>
            <a:endParaRPr lang="nb-NO" sz="800" dirty="0" smtClean="0"/>
          </a:p>
          <a:p>
            <a:pPr marL="0" indent="0">
              <a:buNone/>
            </a:pPr>
            <a:endParaRPr lang="nb-NO" sz="800" dirty="0" smtClean="0"/>
          </a:p>
          <a:p>
            <a:pPr marL="0" indent="0">
              <a:buNone/>
            </a:pPr>
            <a:r>
              <a:rPr lang="nb-NO" sz="1000" dirty="0" smtClean="0"/>
              <a:t>Petroleumsforskriften § 45a</a:t>
            </a:r>
            <a:endParaRPr lang="nb-NO" sz="1000" dirty="0"/>
          </a:p>
          <a:p>
            <a:pPr marL="0" indent="0">
              <a:buNone/>
            </a:pPr>
            <a:r>
              <a:rPr lang="nb-NO" sz="800" dirty="0" smtClean="0"/>
              <a:t>§ </a:t>
            </a:r>
            <a:r>
              <a:rPr lang="nb-NO" sz="800" dirty="0"/>
              <a:t>45a.</a:t>
            </a:r>
            <a:r>
              <a:rPr lang="nb-NO" sz="800" i="1" dirty="0"/>
              <a:t>Subsidiært ansvar for </a:t>
            </a:r>
            <a:r>
              <a:rPr lang="nb-NO" sz="800" i="1" dirty="0" smtClean="0"/>
              <a:t>disponering</a:t>
            </a:r>
          </a:p>
          <a:p>
            <a:pPr marL="0" indent="0">
              <a:buNone/>
            </a:pPr>
            <a:r>
              <a:rPr lang="nb-NO" sz="800" dirty="0" smtClean="0"/>
              <a:t>Med </a:t>
            </a:r>
            <a:r>
              <a:rPr lang="nb-NO" sz="800" dirty="0"/>
              <a:t>«innretninger, herunder brønner, som eksisterte» som nevnt i lovens § 5-3 tredje ledd menes innretninger, herunder brønner, som eksisterte fysisk på overdragelsestidspunktet og som er plassert på bestemmelsesstedet. Ansvaret omfatter også påbegynte innretninger, herunder brønner, som er under plassering innenfor området for utvinningstillatelsen.</a:t>
            </a:r>
          </a:p>
          <a:p>
            <a:pPr marL="0" indent="0">
              <a:buNone/>
            </a:pPr>
            <a:r>
              <a:rPr lang="nb-NO" sz="800" dirty="0"/>
              <a:t>Med «overdragelsestidspunktet» som nevnt i lovens § 5-3 tredje ledd menes den dag overdragelsen er registrert i henhold til forskrift 19. juni 1997 nr. 618 om petroleumsregisteret § 4-2 andre ledd.</a:t>
            </a:r>
          </a:p>
          <a:p>
            <a:pPr marL="0" indent="0">
              <a:buNone/>
            </a:pPr>
            <a:r>
              <a:rPr lang="nb-NO" sz="800" dirty="0"/>
              <a:t>Med subsidiært økonomisk ansvarlig menes i lovens § 5-3 tredje ledd et ansvar som inntrer når en rettighetshaver etter påkrav har misligholdt sin betalingsforpliktelse for kostnadene ved gjennomføringen av vedtak om disponering og avtalen mellom partene i utvinningstillatelsen ikke gir muligheter for dekning av kravet. Dersom en andel er overdratt flere ganger må de øvrige rettighetshavere alltid rette påkrav mot de overdragende selskaper i en suksessiv rekke slik at krav først rettes mot det selskap som sist har overdratt andelen, og deretter mot neste selskap når det forrige har misligholdt sin betalingsforpliktelse. Rettighetshaver og overdragende selskaper anses å ha misligholdt sin forpliktelse hvis de ikke har dekket sitt ansvar senest innen tre måneder etter at påkrav er mottatt.</a:t>
            </a:r>
          </a:p>
          <a:p>
            <a:endParaRPr lang="nb-NO" sz="1000" dirty="0"/>
          </a:p>
        </p:txBody>
      </p:sp>
    </p:spTree>
    <p:extLst>
      <p:ext uri="{BB962C8B-B14F-4D97-AF65-F5344CB8AC3E}">
        <p14:creationId xmlns:p14="http://schemas.microsoft.com/office/powerpoint/2010/main" val="855604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Lov og forskriftstekst</a:t>
            </a:r>
            <a:endParaRPr lang="nb-NO" dirty="0"/>
          </a:p>
        </p:txBody>
      </p:sp>
      <p:sp>
        <p:nvSpPr>
          <p:cNvPr id="6" name="Plassholder for innhold 7"/>
          <p:cNvSpPr>
            <a:spLocks noGrp="1"/>
          </p:cNvSpPr>
          <p:nvPr>
            <p:ph idx="1"/>
          </p:nvPr>
        </p:nvSpPr>
        <p:spPr>
          <a:xfrm>
            <a:off x="1198950" y="1428901"/>
            <a:ext cx="9793225" cy="4525963"/>
          </a:xfrm>
          <a:noFill/>
        </p:spPr>
        <p:txBody>
          <a:bodyPr/>
          <a:lstStyle/>
          <a:p>
            <a:pPr marL="0" indent="0">
              <a:buNone/>
            </a:pPr>
            <a:r>
              <a:rPr lang="nb-NO" sz="1000" dirty="0" smtClean="0"/>
              <a:t>Petroleumsloven § 10-12 </a:t>
            </a:r>
            <a:endParaRPr lang="nb-NO" sz="1000" dirty="0"/>
          </a:p>
          <a:p>
            <a:pPr marL="0" indent="0">
              <a:buNone/>
            </a:pPr>
            <a:r>
              <a:rPr lang="nb-NO" sz="800" dirty="0"/>
              <a:t>§ 10-12.</a:t>
            </a:r>
            <a:r>
              <a:rPr lang="nb-NO" sz="800" i="1" dirty="0"/>
              <a:t>Overdragelse </a:t>
            </a:r>
            <a:r>
              <a:rPr lang="nb-NO" sz="800" i="1" dirty="0" err="1"/>
              <a:t>m.v</a:t>
            </a:r>
            <a:r>
              <a:rPr lang="nb-NO" sz="800" i="1" dirty="0" smtClean="0"/>
              <a:t>.</a:t>
            </a:r>
          </a:p>
          <a:p>
            <a:pPr marL="0" indent="0">
              <a:buNone/>
            </a:pPr>
            <a:r>
              <a:rPr lang="nb-NO" sz="800" dirty="0" smtClean="0"/>
              <a:t>Overdragelse </a:t>
            </a:r>
            <a:r>
              <a:rPr lang="nb-NO" sz="800" dirty="0"/>
              <a:t>av en tillatelse eller andel i tillatelse til petroleumsvirksomhet, kan ikke skje uten samtykke av departementet. Det samme gjelder annen direkte eller indirekte interesseoverføring eller deltakelse i tillatelsen, herunder bl.a. overdragelse av aksjeposter og andre eierandeler som kan gi bestemmende innflytelse over en rettighetshaver som innehar andel i en tillatelse.</a:t>
            </a:r>
          </a:p>
          <a:p>
            <a:pPr marL="0" indent="0">
              <a:buNone/>
            </a:pPr>
            <a:r>
              <a:rPr lang="nb-NO" sz="800" dirty="0"/>
              <a:t>Overdragelse av rettighetshavergruppens eiendomsrett til faste innretninger kan ikke skje uten departementets samtykke. Det samme gjelder stiftelse av pant i innretning som i henhold til tillatelse etter denne lov er plassert på land eller sjøgrunn undergitt privat eiendomsrett.</a:t>
            </a:r>
          </a:p>
          <a:p>
            <a:pPr marL="0" indent="0">
              <a:buNone/>
            </a:pPr>
            <a:r>
              <a:rPr lang="nb-NO" sz="800" dirty="0"/>
              <a:t>Departementet kan i særlige tilfeller bestemme at det skal betales avgift for overdragelsen.</a:t>
            </a:r>
          </a:p>
          <a:p>
            <a:pPr marL="0" indent="0">
              <a:buNone/>
            </a:pPr>
            <a:endParaRPr lang="nb-NO" sz="800" dirty="0" smtClean="0"/>
          </a:p>
          <a:p>
            <a:pPr marL="0" indent="0">
              <a:buNone/>
            </a:pPr>
            <a:endParaRPr lang="nb-NO" sz="800" dirty="0" smtClean="0"/>
          </a:p>
          <a:p>
            <a:pPr marL="0" indent="0">
              <a:buNone/>
            </a:pPr>
            <a:r>
              <a:rPr lang="nb-NO" sz="1000" dirty="0" smtClean="0"/>
              <a:t>Petroleumsloven § 10-18</a:t>
            </a:r>
            <a:endParaRPr lang="nb-NO" sz="1000" dirty="0"/>
          </a:p>
          <a:p>
            <a:pPr marL="0" indent="0">
              <a:buNone/>
            </a:pPr>
            <a:r>
              <a:rPr lang="nb-NO" sz="800" dirty="0"/>
              <a:t>§ 10-18.</a:t>
            </a:r>
            <a:r>
              <a:rPr lang="nb-NO" sz="800" i="1" dirty="0"/>
              <a:t>Myndighet til å gi forskrifter og fastsette </a:t>
            </a:r>
            <a:r>
              <a:rPr lang="nb-NO" sz="800" i="1" dirty="0" smtClean="0"/>
              <a:t>vilkår</a:t>
            </a:r>
          </a:p>
          <a:p>
            <a:pPr marL="0" indent="0">
              <a:buNone/>
            </a:pPr>
            <a:r>
              <a:rPr lang="nb-NO" sz="800" dirty="0" smtClean="0"/>
              <a:t>Kongen </a:t>
            </a:r>
            <a:r>
              <a:rPr lang="nb-NO" sz="800" dirty="0"/>
              <a:t>kan gi forskrifter til utfylling og gjennomføring av denne lov, herunder bl.a. bestemmelser om arbeidsforhold, taushetsplikt, og om rettighetshavers plikt til å gjøre opplysninger om virksomhet etter loven offentlig tilgjengelig.</a:t>
            </a:r>
          </a:p>
          <a:p>
            <a:pPr marL="0" indent="0">
              <a:buNone/>
            </a:pPr>
            <a:r>
              <a:rPr lang="nb-NO" sz="800" dirty="0"/>
              <a:t>Kongen kan i forskrift pålegge rettighetshaver og forvaltningsorganer å gi opplysninger om betalinger. Forvaltningsorganer kan pålegges å gi slike opplysninger uten hinder av taushetsplikt. Opplysningene kan offentliggjøres både av </a:t>
            </a:r>
            <a:r>
              <a:rPr lang="nb-NO" sz="800" dirty="0" err="1"/>
              <a:t>avgiver</a:t>
            </a:r>
            <a:r>
              <a:rPr lang="nb-NO" sz="800" dirty="0"/>
              <a:t> og mottaker av opplysningene.</a:t>
            </a:r>
          </a:p>
          <a:p>
            <a:pPr marL="0" indent="0">
              <a:buNone/>
            </a:pPr>
            <a:r>
              <a:rPr lang="nb-NO" sz="800" dirty="0"/>
              <a:t>Kongen kan gi forskrifter om opplysningsplikt for ivaretakelse av Norges plikter etter EØS-avtalen.</a:t>
            </a:r>
          </a:p>
          <a:p>
            <a:pPr marL="0" indent="0">
              <a:buNone/>
            </a:pPr>
            <a:r>
              <a:rPr lang="nb-NO" sz="800" dirty="0"/>
              <a:t>I forbindelse med enkeltvedtak kan det settes andre vilkår enn de som er nevnt i denne lov, når de har en naturlig tilknytning til det tiltak eller den virksomhet som enkeltvedtaket gjelder.</a:t>
            </a:r>
          </a:p>
          <a:p>
            <a:pPr marL="0" indent="0">
              <a:buNone/>
            </a:pPr>
            <a:r>
              <a:rPr lang="nb-NO" sz="800" dirty="0"/>
              <a:t>Departementet kan i forskrift gi pålegg om at fartøy som driver undersøkelse etter petroleum skal ha om bord og bruke utstyr som overvåker og rapporterer aktiviteten til fartøyet, som for eksempel </a:t>
            </a:r>
            <a:r>
              <a:rPr lang="nb-NO" sz="800" dirty="0" err="1"/>
              <a:t>satelittsporingsutstyr</a:t>
            </a:r>
            <a:r>
              <a:rPr lang="nb-NO" sz="800" dirty="0"/>
              <a:t> og </a:t>
            </a:r>
            <a:r>
              <a:rPr lang="nb-NO" sz="800" dirty="0" err="1"/>
              <a:t>ferdskriver</a:t>
            </a:r>
            <a:r>
              <a:rPr lang="nb-NO" sz="800" dirty="0"/>
              <a:t>.</a:t>
            </a:r>
          </a:p>
          <a:p>
            <a:endParaRPr lang="nb-NO" sz="1000" dirty="0"/>
          </a:p>
        </p:txBody>
      </p:sp>
    </p:spTree>
    <p:extLst>
      <p:ext uri="{BB962C8B-B14F-4D97-AF65-F5344CB8AC3E}">
        <p14:creationId xmlns:p14="http://schemas.microsoft.com/office/powerpoint/2010/main" val="317019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Hovedpunkter	</a:t>
            </a:r>
            <a:endParaRPr lang="nb-NO" dirty="0"/>
          </a:p>
        </p:txBody>
      </p:sp>
      <p:sp>
        <p:nvSpPr>
          <p:cNvPr id="3" name="Plassholder for innhold 2"/>
          <p:cNvSpPr>
            <a:spLocks noGrp="1"/>
          </p:cNvSpPr>
          <p:nvPr>
            <p:ph idx="1"/>
          </p:nvPr>
        </p:nvSpPr>
        <p:spPr/>
        <p:txBody>
          <a:bodyPr/>
          <a:lstStyle/>
          <a:p>
            <a:r>
              <a:rPr lang="nb-NO" dirty="0" smtClean="0"/>
              <a:t>Dagens situasjon</a:t>
            </a:r>
          </a:p>
          <a:p>
            <a:r>
              <a:rPr lang="nb-NO" dirty="0" smtClean="0"/>
              <a:t>Bakgrunn</a:t>
            </a:r>
          </a:p>
          <a:p>
            <a:r>
              <a:rPr lang="nb-NO" dirty="0" smtClean="0"/>
              <a:t>Om garantien</a:t>
            </a:r>
          </a:p>
          <a:p>
            <a:r>
              <a:rPr lang="nb-NO" dirty="0" smtClean="0"/>
              <a:t>Når vil garantivilkåret bli stilt?</a:t>
            </a:r>
          </a:p>
          <a:p>
            <a:r>
              <a:rPr lang="nb-NO" dirty="0" smtClean="0"/>
              <a:t>Veien videre</a:t>
            </a:r>
            <a:endParaRPr lang="nb-NO" dirty="0"/>
          </a:p>
        </p:txBody>
      </p:sp>
    </p:spTree>
    <p:extLst>
      <p:ext uri="{BB962C8B-B14F-4D97-AF65-F5344CB8AC3E}">
        <p14:creationId xmlns:p14="http://schemas.microsoft.com/office/powerpoint/2010/main" val="20107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Dagens situasjon</a:t>
            </a:r>
            <a:endParaRPr lang="nb-NO" dirty="0"/>
          </a:p>
        </p:txBody>
      </p:sp>
      <p:sp>
        <p:nvSpPr>
          <p:cNvPr id="3" name="Plassholder for innhold 2"/>
          <p:cNvSpPr>
            <a:spLocks noGrp="1"/>
          </p:cNvSpPr>
          <p:nvPr>
            <p:ph idx="1"/>
          </p:nvPr>
        </p:nvSpPr>
        <p:spPr/>
        <p:txBody>
          <a:bodyPr/>
          <a:lstStyle/>
          <a:p>
            <a:r>
              <a:rPr lang="nb-NO" sz="2400" dirty="0" smtClean="0"/>
              <a:t>Ved samtykke til transaksjoner etter </a:t>
            </a:r>
            <a:r>
              <a:rPr lang="nb-NO" sz="2400" dirty="0" err="1" smtClean="0"/>
              <a:t>pl</a:t>
            </a:r>
            <a:r>
              <a:rPr lang="nb-NO" sz="2400" dirty="0" smtClean="0"/>
              <a:t> § 10-12</a:t>
            </a:r>
            <a:endParaRPr lang="nb-NO" sz="2400" dirty="0"/>
          </a:p>
          <a:p>
            <a:pPr marL="800100" lvl="2" indent="0">
              <a:buNone/>
            </a:pPr>
            <a:endParaRPr lang="nb-NO" sz="1400" i="1" dirty="0" smtClean="0"/>
          </a:p>
          <a:p>
            <a:pPr marL="800100" lvl="2" indent="0">
              <a:buNone/>
            </a:pPr>
            <a:r>
              <a:rPr lang="nb-NO" sz="1400" i="1" dirty="0" smtClean="0"/>
              <a:t>"direkte </a:t>
            </a:r>
            <a:r>
              <a:rPr lang="nb-NO" sz="1400" i="1" dirty="0"/>
              <a:t>eller indirekte interesseoverføring … herunder bl.a. overdragelse av aksjeposter og andre eierandeler som kan gi bestemmende innflytelse over en rettighetshaver som innehar andel i en </a:t>
            </a:r>
            <a:r>
              <a:rPr lang="nb-NO" sz="1400" i="1" dirty="0" smtClean="0"/>
              <a:t>tillatelse" </a:t>
            </a:r>
          </a:p>
          <a:p>
            <a:pPr marL="800100" lvl="2" indent="0">
              <a:buNone/>
            </a:pPr>
            <a:endParaRPr lang="nb-NO" sz="1400" i="1" dirty="0" smtClean="0"/>
          </a:p>
          <a:p>
            <a:pPr marL="400050" lvl="1" indent="0">
              <a:buNone/>
            </a:pPr>
            <a:r>
              <a:rPr lang="nb-NO" dirty="0" smtClean="0"/>
              <a:t>har det i 2017 blitt krevd at </a:t>
            </a:r>
            <a:r>
              <a:rPr lang="nb-NO" dirty="0"/>
              <a:t>selger gjennom en selvskyldnergaranti påtar </a:t>
            </a:r>
            <a:r>
              <a:rPr lang="nb-NO" dirty="0" smtClean="0"/>
              <a:t>seg et subsidiært ansvar for disponeringskostnader</a:t>
            </a:r>
          </a:p>
          <a:p>
            <a:pPr marL="400050" lvl="1" indent="0">
              <a:buNone/>
            </a:pPr>
            <a:endParaRPr lang="nb-NO" dirty="0" smtClean="0"/>
          </a:p>
          <a:p>
            <a:r>
              <a:rPr lang="nb-NO" sz="2400" dirty="0"/>
              <a:t>Eksisterende morselskapsgaranti tilbakelevert</a:t>
            </a:r>
          </a:p>
          <a:p>
            <a:endParaRPr lang="nb-NO" sz="2400" dirty="0" smtClean="0"/>
          </a:p>
          <a:p>
            <a:r>
              <a:rPr lang="nb-NO" sz="2400" dirty="0" smtClean="0"/>
              <a:t>Dong – </a:t>
            </a:r>
            <a:r>
              <a:rPr lang="nb-NO" sz="2400" dirty="0" err="1" smtClean="0"/>
              <a:t>Ineos</a:t>
            </a:r>
            <a:r>
              <a:rPr lang="nb-NO" sz="2400" dirty="0" smtClean="0"/>
              <a:t> og </a:t>
            </a:r>
            <a:r>
              <a:rPr lang="nb-NO" sz="2400" dirty="0" err="1" smtClean="0"/>
              <a:t>Bayerngas</a:t>
            </a:r>
            <a:r>
              <a:rPr lang="nb-NO" sz="2400" dirty="0" smtClean="0"/>
              <a:t> – Centrica </a:t>
            </a:r>
          </a:p>
          <a:p>
            <a:pPr marL="400050" lvl="1" indent="0">
              <a:buNone/>
            </a:pPr>
            <a:endParaRPr lang="nb-NO" dirty="0"/>
          </a:p>
          <a:p>
            <a:endParaRPr lang="nb-NO" dirty="0" smtClean="0"/>
          </a:p>
          <a:p>
            <a:pPr marL="400050" lvl="1" indent="0">
              <a:buNone/>
            </a:pPr>
            <a:endParaRPr lang="nb-NO" dirty="0"/>
          </a:p>
          <a:p>
            <a:pPr marL="400050" lvl="1" indent="0">
              <a:buNone/>
            </a:pPr>
            <a:endParaRPr lang="nb-NO" dirty="0" smtClean="0"/>
          </a:p>
        </p:txBody>
      </p:sp>
    </p:spTree>
    <p:extLst>
      <p:ext uri="{BB962C8B-B14F-4D97-AF65-F5344CB8AC3E}">
        <p14:creationId xmlns:p14="http://schemas.microsoft.com/office/powerpoint/2010/main" val="3068220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Bakgrunn </a:t>
            </a:r>
            <a:endParaRPr lang="nb-NO" dirty="0"/>
          </a:p>
        </p:txBody>
      </p:sp>
      <p:sp>
        <p:nvSpPr>
          <p:cNvPr id="3" name="Plassholder for innhold 2"/>
          <p:cNvSpPr>
            <a:spLocks noGrp="1"/>
          </p:cNvSpPr>
          <p:nvPr>
            <p:ph idx="1"/>
          </p:nvPr>
        </p:nvSpPr>
        <p:spPr>
          <a:xfrm>
            <a:off x="1198950" y="1340768"/>
            <a:ext cx="9793225" cy="4525963"/>
          </a:xfrm>
        </p:spPr>
        <p:txBody>
          <a:bodyPr/>
          <a:lstStyle/>
          <a:p>
            <a:r>
              <a:rPr lang="nb-NO" sz="2400" dirty="0" smtClean="0"/>
              <a:t>Økende antall aksjetransaksjoner hvor rettighetshaver er eller inngår i target</a:t>
            </a:r>
          </a:p>
          <a:p>
            <a:r>
              <a:rPr lang="nb-NO" sz="2400" dirty="0" smtClean="0"/>
              <a:t>Eier forlater norsk sokkel – nye aktører på eiersiden</a:t>
            </a:r>
          </a:p>
          <a:p>
            <a:r>
              <a:rPr lang="nb-NO" sz="2400" dirty="0" smtClean="0"/>
              <a:t>Uten garantivilkåret vil tidligere eier ikke ha ansvar for fremtidige disponeringskostnader</a:t>
            </a:r>
          </a:p>
          <a:p>
            <a:r>
              <a:rPr lang="nb-NO" sz="2400" dirty="0" smtClean="0"/>
              <a:t>Departementet har ønsket å </a:t>
            </a:r>
            <a:r>
              <a:rPr lang="nb-NO" sz="2400" dirty="0" err="1" smtClean="0"/>
              <a:t>likebehandle</a:t>
            </a:r>
            <a:r>
              <a:rPr lang="nb-NO" sz="2400" dirty="0" smtClean="0"/>
              <a:t> transaksjonsformene</a:t>
            </a:r>
          </a:p>
          <a:p>
            <a:pPr lvl="1"/>
            <a:r>
              <a:rPr lang="nb-NO" sz="2000" dirty="0" smtClean="0"/>
              <a:t>Sikre øvrige rettighetshavere og staten mulighet for dekning</a:t>
            </a:r>
          </a:p>
          <a:p>
            <a:r>
              <a:rPr lang="nb-NO" sz="2400" dirty="0" smtClean="0"/>
              <a:t>8. november 2016:</a:t>
            </a:r>
            <a:r>
              <a:rPr lang="nb-NO" dirty="0" smtClean="0"/>
              <a:t> </a:t>
            </a:r>
          </a:p>
          <a:p>
            <a:pPr marL="800100" lvl="2" indent="0">
              <a:buNone/>
            </a:pPr>
            <a:endParaRPr lang="nb-NO" sz="800" i="1" dirty="0" smtClean="0"/>
          </a:p>
          <a:p>
            <a:pPr marL="800100" lvl="2" indent="0">
              <a:buNone/>
            </a:pPr>
            <a:r>
              <a:rPr lang="nb-NO" sz="1400" i="1" dirty="0" smtClean="0"/>
              <a:t>"Departementet har etter lovendringen i 2009 samtykket i flere overdragelser av rettighetshaverselskaper i sin helhet med tilhørende deltakerandeler og virksomhet. Modningen </a:t>
            </a:r>
            <a:r>
              <a:rPr lang="nb-NO" sz="1400" i="1" dirty="0"/>
              <a:t>av norsk sokkel, med flere felt i senfase, gjør spørsmålet om vilkår knyttet til subsidiært ansvar for kostnaden ved gjennomføring av vedtak om disponering aktuelt." </a:t>
            </a:r>
          </a:p>
          <a:p>
            <a:endParaRPr lang="nb-NO" dirty="0"/>
          </a:p>
        </p:txBody>
      </p:sp>
    </p:spTree>
    <p:extLst>
      <p:ext uri="{BB962C8B-B14F-4D97-AF65-F5344CB8AC3E}">
        <p14:creationId xmlns:p14="http://schemas.microsoft.com/office/powerpoint/2010/main" val="57966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Illustrasjon andelssalg v aksjesalg – 1.7.2009 – 8.11.2016</a:t>
            </a:r>
            <a:endParaRPr lang="nb-NO" dirty="0"/>
          </a:p>
        </p:txBody>
      </p:sp>
      <p:grpSp>
        <p:nvGrpSpPr>
          <p:cNvPr id="10" name="Gruppe 9"/>
          <p:cNvGrpSpPr/>
          <p:nvPr/>
        </p:nvGrpSpPr>
        <p:grpSpPr>
          <a:xfrm>
            <a:off x="1248918" y="1774093"/>
            <a:ext cx="4104456" cy="4392488"/>
            <a:chOff x="1248918" y="1774093"/>
            <a:chExt cx="4104456" cy="4392488"/>
          </a:xfrm>
        </p:grpSpPr>
        <p:sp>
          <p:nvSpPr>
            <p:cNvPr id="6" name="TekstSylinder 5"/>
            <p:cNvSpPr txBox="1"/>
            <p:nvPr/>
          </p:nvSpPr>
          <p:spPr>
            <a:xfrm>
              <a:off x="1818577" y="2139939"/>
              <a:ext cx="3240360" cy="369332"/>
            </a:xfrm>
            <a:prstGeom prst="rect">
              <a:avLst/>
            </a:prstGeom>
            <a:noFill/>
          </p:spPr>
          <p:txBody>
            <a:bodyPr wrap="square" rtlCol="0">
              <a:spAutoFit/>
            </a:bodyPr>
            <a:lstStyle/>
            <a:p>
              <a:r>
                <a:rPr lang="nb-NO" dirty="0" smtClean="0"/>
                <a:t>Andelssalg – </a:t>
              </a:r>
              <a:r>
                <a:rPr lang="nb-NO" dirty="0" err="1" smtClean="0"/>
                <a:t>pl</a:t>
              </a:r>
              <a:r>
                <a:rPr lang="nb-NO" dirty="0" smtClean="0"/>
                <a:t> § 5-3, 3. ledd </a:t>
              </a:r>
              <a:endParaRPr lang="nb-NO" dirty="0"/>
            </a:p>
          </p:txBody>
        </p:sp>
        <p:grpSp>
          <p:nvGrpSpPr>
            <p:cNvPr id="9" name="Gruppe 8"/>
            <p:cNvGrpSpPr/>
            <p:nvPr/>
          </p:nvGrpSpPr>
          <p:grpSpPr>
            <a:xfrm>
              <a:off x="1248918" y="1774093"/>
              <a:ext cx="4104456" cy="4392488"/>
              <a:chOff x="695400" y="1844824"/>
              <a:chExt cx="4104456" cy="4392488"/>
            </a:xfrm>
          </p:grpSpPr>
          <p:sp>
            <p:nvSpPr>
              <p:cNvPr id="3" name="Ellipse 2"/>
              <p:cNvSpPr/>
              <p:nvPr/>
            </p:nvSpPr>
            <p:spPr>
              <a:xfrm>
                <a:off x="1271464" y="3036164"/>
                <a:ext cx="1780748" cy="1106347"/>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Subsidiært </a:t>
                </a:r>
              </a:p>
              <a:p>
                <a:pPr algn="ctr"/>
                <a:endParaRPr lang="nb-NO" dirty="0"/>
              </a:p>
              <a:p>
                <a:pPr algn="ctr"/>
                <a:r>
                  <a:rPr lang="nb-NO" dirty="0" smtClean="0"/>
                  <a:t>ansvarlig </a:t>
                </a:r>
                <a:endParaRPr lang="nb-NO" dirty="0"/>
              </a:p>
            </p:txBody>
          </p:sp>
          <p:grpSp>
            <p:nvGrpSpPr>
              <p:cNvPr id="54" name="Gruppe 53"/>
              <p:cNvGrpSpPr/>
              <p:nvPr/>
            </p:nvGrpSpPr>
            <p:grpSpPr>
              <a:xfrm>
                <a:off x="1577846" y="2639723"/>
                <a:ext cx="2724071" cy="2841849"/>
                <a:chOff x="1559496" y="2204863"/>
                <a:chExt cx="2724071" cy="2841849"/>
              </a:xfrm>
            </p:grpSpPr>
            <p:sp>
              <p:nvSpPr>
                <p:cNvPr id="4" name="TekstSylinder 3"/>
                <p:cNvSpPr txBox="1"/>
                <p:nvPr/>
              </p:nvSpPr>
              <p:spPr>
                <a:xfrm>
                  <a:off x="1559496" y="2204863"/>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5" name="TekstSylinder 4"/>
                <p:cNvSpPr txBox="1"/>
                <p:nvPr/>
              </p:nvSpPr>
              <p:spPr>
                <a:xfrm>
                  <a:off x="1559496" y="3036034"/>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sp>
              <p:nvSpPr>
                <p:cNvPr id="14" name="TekstSylinder 13"/>
                <p:cNvSpPr txBox="1"/>
                <p:nvPr/>
              </p:nvSpPr>
              <p:spPr>
                <a:xfrm>
                  <a:off x="3131439" y="2204863"/>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17" name="TekstSylinder 16"/>
                <p:cNvSpPr txBox="1"/>
                <p:nvPr/>
              </p:nvSpPr>
              <p:spPr>
                <a:xfrm>
                  <a:off x="3131439" y="3036034"/>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grpSp>
              <p:nvGrpSpPr>
                <p:cNvPr id="27" name="Gruppe 26"/>
                <p:cNvGrpSpPr/>
                <p:nvPr/>
              </p:nvGrpSpPr>
              <p:grpSpPr>
                <a:xfrm>
                  <a:off x="1919536" y="4005064"/>
                  <a:ext cx="1977752" cy="1041648"/>
                  <a:chOff x="1451484" y="4365104"/>
                  <a:chExt cx="1977752" cy="1041648"/>
                </a:xfrm>
                <a:solidFill>
                  <a:schemeClr val="accent5">
                    <a:lumMod val="40000"/>
                    <a:lumOff val="60000"/>
                  </a:schemeClr>
                </a:solidFill>
              </p:grpSpPr>
              <p:sp>
                <p:nvSpPr>
                  <p:cNvPr id="13" name="Avrundet rektangel 12"/>
                  <p:cNvSpPr/>
                  <p:nvPr/>
                </p:nvSpPr>
                <p:spPr>
                  <a:xfrm>
                    <a:off x="1451484" y="43651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3" name="Avrundet rektangel 22"/>
                  <p:cNvSpPr/>
                  <p:nvPr/>
                </p:nvSpPr>
                <p:spPr>
                  <a:xfrm>
                    <a:off x="1603884" y="45175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4" name="Avrundet rektangel 23"/>
                  <p:cNvSpPr/>
                  <p:nvPr/>
                </p:nvSpPr>
                <p:spPr>
                  <a:xfrm>
                    <a:off x="1756284" y="46699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5" name="Avrundet rektangel 24"/>
                  <p:cNvSpPr/>
                  <p:nvPr/>
                </p:nvSpPr>
                <p:spPr>
                  <a:xfrm>
                    <a:off x="1908684" y="48223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6" name="Avrundet rektangel 25"/>
                  <p:cNvSpPr/>
                  <p:nvPr/>
                </p:nvSpPr>
                <p:spPr>
                  <a:xfrm>
                    <a:off x="2061084" y="49747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grpSp>
            <p:cxnSp>
              <p:nvCxnSpPr>
                <p:cNvPr id="29" name="Rett linje 28"/>
                <p:cNvCxnSpPr>
                  <a:stCxn id="4" idx="2"/>
                  <a:endCxn id="5" idx="0"/>
                </p:cNvCxnSpPr>
                <p:nvPr/>
              </p:nvCxnSpPr>
              <p:spPr>
                <a:xfrm>
                  <a:off x="2135560" y="2481862"/>
                  <a:ext cx="0" cy="554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Rett linje 30"/>
                <p:cNvCxnSpPr/>
                <p:nvPr/>
              </p:nvCxnSpPr>
              <p:spPr>
                <a:xfrm>
                  <a:off x="3700786" y="2479421"/>
                  <a:ext cx="0" cy="554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ett linje 36"/>
                <p:cNvCxnSpPr>
                  <a:stCxn id="5" idx="2"/>
                  <a:endCxn id="13" idx="0"/>
                </p:cNvCxnSpPr>
                <p:nvPr/>
              </p:nvCxnSpPr>
              <p:spPr>
                <a:xfrm>
                  <a:off x="2135560" y="3306877"/>
                  <a:ext cx="468052" cy="698187"/>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Rett linje 38"/>
                <p:cNvCxnSpPr>
                  <a:stCxn id="17" idx="2"/>
                  <a:endCxn id="13" idx="0"/>
                </p:cNvCxnSpPr>
                <p:nvPr/>
              </p:nvCxnSpPr>
              <p:spPr>
                <a:xfrm flipH="1">
                  <a:off x="2603612" y="3306877"/>
                  <a:ext cx="1103891" cy="69818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Rett pilkobling 40"/>
                <p:cNvCxnSpPr/>
                <p:nvPr/>
              </p:nvCxnSpPr>
              <p:spPr>
                <a:xfrm>
                  <a:off x="2467980" y="3459277"/>
                  <a:ext cx="576064"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8" name="Rektangel 37"/>
              <p:cNvSpPr/>
              <p:nvPr/>
            </p:nvSpPr>
            <p:spPr>
              <a:xfrm>
                <a:off x="695400" y="1844824"/>
                <a:ext cx="4104456" cy="43924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grpSp>
        <p:nvGrpSpPr>
          <p:cNvPr id="11" name="Gruppe 10"/>
          <p:cNvGrpSpPr/>
          <p:nvPr/>
        </p:nvGrpSpPr>
        <p:grpSpPr>
          <a:xfrm>
            <a:off x="6399028" y="1774093"/>
            <a:ext cx="4104456" cy="4392488"/>
            <a:chOff x="6399028" y="1774093"/>
            <a:chExt cx="4104456" cy="4392488"/>
          </a:xfrm>
        </p:grpSpPr>
        <p:sp>
          <p:nvSpPr>
            <p:cNvPr id="35" name="TekstSylinder 34"/>
            <p:cNvSpPr txBox="1"/>
            <p:nvPr/>
          </p:nvSpPr>
          <p:spPr>
            <a:xfrm>
              <a:off x="8003693" y="2160210"/>
              <a:ext cx="1180674" cy="369332"/>
            </a:xfrm>
            <a:prstGeom prst="rect">
              <a:avLst/>
            </a:prstGeom>
            <a:noFill/>
          </p:spPr>
          <p:txBody>
            <a:bodyPr wrap="square" rtlCol="0">
              <a:spAutoFit/>
            </a:bodyPr>
            <a:lstStyle/>
            <a:p>
              <a:r>
                <a:rPr lang="nb-NO" dirty="0" smtClean="0"/>
                <a:t>Aksjesalg</a:t>
              </a:r>
              <a:endParaRPr lang="nb-NO" dirty="0"/>
            </a:p>
          </p:txBody>
        </p:sp>
        <p:grpSp>
          <p:nvGrpSpPr>
            <p:cNvPr id="8" name="Gruppe 7"/>
            <p:cNvGrpSpPr/>
            <p:nvPr/>
          </p:nvGrpSpPr>
          <p:grpSpPr>
            <a:xfrm>
              <a:off x="6399028" y="1774093"/>
              <a:ext cx="4104456" cy="4392488"/>
              <a:chOff x="6399028" y="1774093"/>
              <a:chExt cx="4104456" cy="4392488"/>
            </a:xfrm>
          </p:grpSpPr>
          <p:sp>
            <p:nvSpPr>
              <p:cNvPr id="36" name="Ellipse 35"/>
              <p:cNvSpPr/>
              <p:nvPr/>
            </p:nvSpPr>
            <p:spPr>
              <a:xfrm>
                <a:off x="6811884" y="2937986"/>
                <a:ext cx="1906852" cy="1184277"/>
              </a:xfrm>
              <a:prstGeom prst="ellipse">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Intet </a:t>
                </a:r>
              </a:p>
              <a:p>
                <a:pPr algn="ctr"/>
                <a:endParaRPr lang="nb-NO" sz="1400" dirty="0" smtClean="0"/>
              </a:p>
              <a:p>
                <a:pPr algn="ctr"/>
                <a:endParaRPr lang="nb-NO" sz="1400" dirty="0" smtClean="0"/>
              </a:p>
              <a:p>
                <a:pPr algn="ctr"/>
                <a:r>
                  <a:rPr lang="nb-NO" dirty="0" smtClean="0"/>
                  <a:t>ansvar</a:t>
                </a:r>
                <a:endParaRPr lang="nb-NO" dirty="0"/>
              </a:p>
            </p:txBody>
          </p:sp>
          <p:grpSp>
            <p:nvGrpSpPr>
              <p:cNvPr id="7" name="Gruppe 6"/>
              <p:cNvGrpSpPr/>
              <p:nvPr/>
            </p:nvGrpSpPr>
            <p:grpSpPr>
              <a:xfrm>
                <a:off x="6399028" y="1774093"/>
                <a:ext cx="4104456" cy="4392488"/>
                <a:chOff x="5686556" y="1844824"/>
                <a:chExt cx="4104456" cy="4392488"/>
              </a:xfrm>
            </p:grpSpPr>
            <p:grpSp>
              <p:nvGrpSpPr>
                <p:cNvPr id="55" name="Gruppe 54"/>
                <p:cNvGrpSpPr/>
                <p:nvPr/>
              </p:nvGrpSpPr>
              <p:grpSpPr>
                <a:xfrm>
                  <a:off x="6528048" y="2639723"/>
                  <a:ext cx="2739698" cy="2841850"/>
                  <a:chOff x="5516542" y="2204862"/>
                  <a:chExt cx="2739698" cy="2841850"/>
                </a:xfrm>
              </p:grpSpPr>
              <p:sp>
                <p:nvSpPr>
                  <p:cNvPr id="19" name="TekstSylinder 18"/>
                  <p:cNvSpPr txBox="1"/>
                  <p:nvPr/>
                </p:nvSpPr>
                <p:spPr>
                  <a:xfrm>
                    <a:off x="5519498" y="2204863"/>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20" name="TekstSylinder 19"/>
                  <p:cNvSpPr txBox="1"/>
                  <p:nvPr/>
                </p:nvSpPr>
                <p:spPr>
                  <a:xfrm>
                    <a:off x="7104112" y="2204862"/>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22" name="TekstSylinder 21"/>
                  <p:cNvSpPr txBox="1"/>
                  <p:nvPr/>
                </p:nvSpPr>
                <p:spPr>
                  <a:xfrm>
                    <a:off x="5516542" y="3033593"/>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cxnSp>
                <p:nvCxnSpPr>
                  <p:cNvPr id="33" name="Rett linje 32"/>
                  <p:cNvCxnSpPr>
                    <a:stCxn id="19" idx="2"/>
                    <a:endCxn id="22" idx="0"/>
                  </p:cNvCxnSpPr>
                  <p:nvPr/>
                </p:nvCxnSpPr>
                <p:spPr>
                  <a:xfrm flipH="1">
                    <a:off x="6092606" y="2481862"/>
                    <a:ext cx="2956" cy="551731"/>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2" name="Gruppe 41"/>
                  <p:cNvGrpSpPr/>
                  <p:nvPr/>
                </p:nvGrpSpPr>
                <p:grpSpPr>
                  <a:xfrm>
                    <a:off x="5951984" y="4005064"/>
                    <a:ext cx="1977752" cy="1041648"/>
                    <a:chOff x="1451484" y="4365104"/>
                    <a:chExt cx="1977752" cy="1041648"/>
                  </a:xfrm>
                  <a:solidFill>
                    <a:schemeClr val="accent5">
                      <a:lumMod val="40000"/>
                      <a:lumOff val="60000"/>
                    </a:schemeClr>
                  </a:solidFill>
                </p:grpSpPr>
                <p:sp>
                  <p:nvSpPr>
                    <p:cNvPr id="43" name="Avrundet rektangel 42"/>
                    <p:cNvSpPr/>
                    <p:nvPr/>
                  </p:nvSpPr>
                  <p:spPr>
                    <a:xfrm>
                      <a:off x="1451484" y="43651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4" name="Avrundet rektangel 43"/>
                    <p:cNvSpPr/>
                    <p:nvPr/>
                  </p:nvSpPr>
                  <p:spPr>
                    <a:xfrm>
                      <a:off x="1603884" y="45175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5" name="Avrundet rektangel 44"/>
                    <p:cNvSpPr/>
                    <p:nvPr/>
                  </p:nvSpPr>
                  <p:spPr>
                    <a:xfrm>
                      <a:off x="1756284" y="46699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6" name="Avrundet rektangel 45"/>
                    <p:cNvSpPr/>
                    <p:nvPr/>
                  </p:nvSpPr>
                  <p:spPr>
                    <a:xfrm>
                      <a:off x="1908684" y="48223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7" name="Avrundet rektangel 46"/>
                    <p:cNvSpPr/>
                    <p:nvPr/>
                  </p:nvSpPr>
                  <p:spPr>
                    <a:xfrm>
                      <a:off x="2061084" y="49747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grpSp>
              <p:cxnSp>
                <p:nvCxnSpPr>
                  <p:cNvPr id="49" name="Rett linje 48"/>
                  <p:cNvCxnSpPr>
                    <a:stCxn id="22" idx="2"/>
                    <a:endCxn id="43" idx="0"/>
                  </p:cNvCxnSpPr>
                  <p:nvPr/>
                </p:nvCxnSpPr>
                <p:spPr>
                  <a:xfrm>
                    <a:off x="6092606" y="3304436"/>
                    <a:ext cx="543454" cy="700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Rett linje 50"/>
                  <p:cNvCxnSpPr>
                    <a:stCxn id="20" idx="2"/>
                    <a:endCxn id="22" idx="0"/>
                  </p:cNvCxnSpPr>
                  <p:nvPr/>
                </p:nvCxnSpPr>
                <p:spPr>
                  <a:xfrm flipH="1">
                    <a:off x="6092606" y="2481861"/>
                    <a:ext cx="1587570" cy="55173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Rett pilkobling 51"/>
                  <p:cNvCxnSpPr/>
                  <p:nvPr/>
                </p:nvCxnSpPr>
                <p:spPr>
                  <a:xfrm>
                    <a:off x="6193139" y="2563523"/>
                    <a:ext cx="576064" cy="1524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Rektangel 39"/>
                <p:cNvSpPr/>
                <p:nvPr/>
              </p:nvSpPr>
              <p:spPr>
                <a:xfrm>
                  <a:off x="5686556" y="1844824"/>
                  <a:ext cx="4104456" cy="43924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grpSp>
    </p:spTree>
    <p:extLst>
      <p:ext uri="{BB962C8B-B14F-4D97-AF65-F5344CB8AC3E}">
        <p14:creationId xmlns:p14="http://schemas.microsoft.com/office/powerpoint/2010/main" val="201403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Illustrasjon andelssalg v aksjesalg – etter 8.11.2016</a:t>
            </a:r>
            <a:endParaRPr lang="nb-NO" dirty="0"/>
          </a:p>
        </p:txBody>
      </p:sp>
      <p:sp>
        <p:nvSpPr>
          <p:cNvPr id="35" name="TekstSylinder 34"/>
          <p:cNvSpPr txBox="1"/>
          <p:nvPr/>
        </p:nvSpPr>
        <p:spPr>
          <a:xfrm>
            <a:off x="6834039" y="1739366"/>
            <a:ext cx="3028037" cy="369332"/>
          </a:xfrm>
          <a:prstGeom prst="rect">
            <a:avLst/>
          </a:prstGeom>
          <a:noFill/>
        </p:spPr>
        <p:txBody>
          <a:bodyPr wrap="square" rtlCol="0">
            <a:spAutoFit/>
          </a:bodyPr>
          <a:lstStyle/>
          <a:p>
            <a:r>
              <a:rPr lang="nb-NO" dirty="0" smtClean="0"/>
              <a:t>Aksjesalg – garantivilkår</a:t>
            </a:r>
            <a:endParaRPr lang="nb-NO" dirty="0"/>
          </a:p>
        </p:txBody>
      </p:sp>
      <p:grpSp>
        <p:nvGrpSpPr>
          <p:cNvPr id="10" name="Gruppe 9"/>
          <p:cNvGrpSpPr/>
          <p:nvPr/>
        </p:nvGrpSpPr>
        <p:grpSpPr>
          <a:xfrm>
            <a:off x="1104091" y="1760673"/>
            <a:ext cx="4104456" cy="4392488"/>
            <a:chOff x="1104091" y="1760673"/>
            <a:chExt cx="4104456" cy="4392488"/>
          </a:xfrm>
        </p:grpSpPr>
        <p:sp>
          <p:nvSpPr>
            <p:cNvPr id="7" name="TekstSylinder 6"/>
            <p:cNvSpPr txBox="1"/>
            <p:nvPr/>
          </p:nvSpPr>
          <p:spPr>
            <a:xfrm>
              <a:off x="1619473" y="5431158"/>
              <a:ext cx="3396407" cy="523220"/>
            </a:xfrm>
            <a:prstGeom prst="rect">
              <a:avLst/>
            </a:prstGeom>
            <a:noFill/>
          </p:spPr>
          <p:txBody>
            <a:bodyPr wrap="square" rtlCol="0">
              <a:spAutoFit/>
            </a:bodyPr>
            <a:lstStyle/>
            <a:p>
              <a:r>
                <a:rPr lang="nb-NO" sz="1400" dirty="0" smtClean="0"/>
                <a:t>Ved salg av samtlige andeler returneres morselskapsgarantien  </a:t>
              </a:r>
              <a:endParaRPr lang="nb-NO" sz="1400" dirty="0"/>
            </a:p>
          </p:txBody>
        </p:sp>
        <p:grpSp>
          <p:nvGrpSpPr>
            <p:cNvPr id="8" name="Gruppe 7"/>
            <p:cNvGrpSpPr/>
            <p:nvPr/>
          </p:nvGrpSpPr>
          <p:grpSpPr>
            <a:xfrm>
              <a:off x="1104091" y="1760673"/>
              <a:ext cx="4104456" cy="4392488"/>
              <a:chOff x="695400" y="1844824"/>
              <a:chExt cx="4104456" cy="4392488"/>
            </a:xfrm>
          </p:grpSpPr>
          <p:grpSp>
            <p:nvGrpSpPr>
              <p:cNvPr id="3" name="Gruppe 2"/>
              <p:cNvGrpSpPr/>
              <p:nvPr/>
            </p:nvGrpSpPr>
            <p:grpSpPr>
              <a:xfrm>
                <a:off x="1055440" y="2639723"/>
                <a:ext cx="3030453" cy="2841849"/>
                <a:chOff x="1271464" y="2639723"/>
                <a:chExt cx="3030453" cy="2841849"/>
              </a:xfrm>
            </p:grpSpPr>
            <p:sp>
              <p:nvSpPr>
                <p:cNvPr id="36" name="Ellipse 35"/>
                <p:cNvSpPr/>
                <p:nvPr/>
              </p:nvSpPr>
              <p:spPr>
                <a:xfrm>
                  <a:off x="1271464" y="3036164"/>
                  <a:ext cx="1780748" cy="1106347"/>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Subsidiært </a:t>
                  </a:r>
                </a:p>
                <a:p>
                  <a:pPr algn="ctr"/>
                  <a:endParaRPr lang="nb-NO" dirty="0"/>
                </a:p>
                <a:p>
                  <a:pPr algn="ctr"/>
                  <a:r>
                    <a:rPr lang="nb-NO" dirty="0" smtClean="0"/>
                    <a:t>ansvarlig </a:t>
                  </a:r>
                  <a:endParaRPr lang="nb-NO" dirty="0"/>
                </a:p>
              </p:txBody>
            </p:sp>
            <p:grpSp>
              <p:nvGrpSpPr>
                <p:cNvPr id="54" name="Gruppe 53"/>
                <p:cNvGrpSpPr/>
                <p:nvPr/>
              </p:nvGrpSpPr>
              <p:grpSpPr>
                <a:xfrm>
                  <a:off x="1565175" y="2639723"/>
                  <a:ext cx="2736742" cy="2841849"/>
                  <a:chOff x="1546825" y="2204863"/>
                  <a:chExt cx="2736742" cy="2841849"/>
                </a:xfrm>
              </p:grpSpPr>
              <p:sp>
                <p:nvSpPr>
                  <p:cNvPr id="4" name="TekstSylinder 3"/>
                  <p:cNvSpPr txBox="1"/>
                  <p:nvPr/>
                </p:nvSpPr>
                <p:spPr>
                  <a:xfrm>
                    <a:off x="1546825" y="2210900"/>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5" name="TekstSylinder 4"/>
                  <p:cNvSpPr txBox="1"/>
                  <p:nvPr/>
                </p:nvSpPr>
                <p:spPr>
                  <a:xfrm>
                    <a:off x="1559496" y="3036034"/>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sp>
                <p:nvSpPr>
                  <p:cNvPr id="14" name="TekstSylinder 13"/>
                  <p:cNvSpPr txBox="1"/>
                  <p:nvPr/>
                </p:nvSpPr>
                <p:spPr>
                  <a:xfrm>
                    <a:off x="3131439" y="2204863"/>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17" name="TekstSylinder 16"/>
                  <p:cNvSpPr txBox="1"/>
                  <p:nvPr/>
                </p:nvSpPr>
                <p:spPr>
                  <a:xfrm>
                    <a:off x="3131439" y="3036034"/>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grpSp>
                <p:nvGrpSpPr>
                  <p:cNvPr id="27" name="Gruppe 26"/>
                  <p:cNvGrpSpPr/>
                  <p:nvPr/>
                </p:nvGrpSpPr>
                <p:grpSpPr>
                  <a:xfrm>
                    <a:off x="1919536" y="4005064"/>
                    <a:ext cx="1977752" cy="1041648"/>
                    <a:chOff x="1451484" y="4365104"/>
                    <a:chExt cx="1977752" cy="1041648"/>
                  </a:xfrm>
                  <a:solidFill>
                    <a:schemeClr val="accent5">
                      <a:lumMod val="40000"/>
                      <a:lumOff val="60000"/>
                    </a:schemeClr>
                  </a:solidFill>
                </p:grpSpPr>
                <p:sp>
                  <p:nvSpPr>
                    <p:cNvPr id="13" name="Avrundet rektangel 12"/>
                    <p:cNvSpPr/>
                    <p:nvPr/>
                  </p:nvSpPr>
                  <p:spPr>
                    <a:xfrm>
                      <a:off x="1451484" y="43651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3" name="Avrundet rektangel 22"/>
                    <p:cNvSpPr/>
                    <p:nvPr/>
                  </p:nvSpPr>
                  <p:spPr>
                    <a:xfrm>
                      <a:off x="1603884" y="45175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4" name="Avrundet rektangel 23"/>
                    <p:cNvSpPr/>
                    <p:nvPr/>
                  </p:nvSpPr>
                  <p:spPr>
                    <a:xfrm>
                      <a:off x="1756284" y="46699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5" name="Avrundet rektangel 24"/>
                    <p:cNvSpPr/>
                    <p:nvPr/>
                  </p:nvSpPr>
                  <p:spPr>
                    <a:xfrm>
                      <a:off x="1908684" y="48223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26" name="Avrundet rektangel 25"/>
                    <p:cNvSpPr/>
                    <p:nvPr/>
                  </p:nvSpPr>
                  <p:spPr>
                    <a:xfrm>
                      <a:off x="2061084" y="49747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grpSp>
              <p:cxnSp>
                <p:nvCxnSpPr>
                  <p:cNvPr id="29" name="Rett linje 28"/>
                  <p:cNvCxnSpPr>
                    <a:stCxn id="4" idx="2"/>
                    <a:endCxn id="5" idx="0"/>
                  </p:cNvCxnSpPr>
                  <p:nvPr/>
                </p:nvCxnSpPr>
                <p:spPr>
                  <a:xfrm>
                    <a:off x="2122889" y="2487899"/>
                    <a:ext cx="12671" cy="5481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Rett linje 30"/>
                  <p:cNvCxnSpPr/>
                  <p:nvPr/>
                </p:nvCxnSpPr>
                <p:spPr>
                  <a:xfrm>
                    <a:off x="3700786" y="2479421"/>
                    <a:ext cx="0" cy="554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ett linje 36"/>
                  <p:cNvCxnSpPr>
                    <a:stCxn id="5" idx="2"/>
                    <a:endCxn id="13" idx="0"/>
                  </p:cNvCxnSpPr>
                  <p:nvPr/>
                </p:nvCxnSpPr>
                <p:spPr>
                  <a:xfrm>
                    <a:off x="2135560" y="3306877"/>
                    <a:ext cx="468052" cy="698187"/>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Rett linje 38"/>
                  <p:cNvCxnSpPr>
                    <a:stCxn id="17" idx="2"/>
                    <a:endCxn id="13" idx="0"/>
                  </p:cNvCxnSpPr>
                  <p:nvPr/>
                </p:nvCxnSpPr>
                <p:spPr>
                  <a:xfrm flipH="1">
                    <a:off x="2603612" y="3306877"/>
                    <a:ext cx="1103891" cy="69818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Rett pilkobling 40"/>
                  <p:cNvCxnSpPr/>
                  <p:nvPr/>
                </p:nvCxnSpPr>
                <p:spPr>
                  <a:xfrm>
                    <a:off x="2467980" y="3459277"/>
                    <a:ext cx="576064"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4" name="TekstSylinder 33"/>
              <p:cNvSpPr txBox="1"/>
              <p:nvPr/>
            </p:nvSpPr>
            <p:spPr>
              <a:xfrm>
                <a:off x="1127448" y="1880777"/>
                <a:ext cx="3240360" cy="369332"/>
              </a:xfrm>
              <a:prstGeom prst="rect">
                <a:avLst/>
              </a:prstGeom>
              <a:noFill/>
            </p:spPr>
            <p:txBody>
              <a:bodyPr wrap="square" rtlCol="0">
                <a:spAutoFit/>
              </a:bodyPr>
              <a:lstStyle/>
              <a:p>
                <a:r>
                  <a:rPr lang="nb-NO" dirty="0" smtClean="0"/>
                  <a:t>Andelssalg – </a:t>
                </a:r>
                <a:r>
                  <a:rPr lang="nb-NO" dirty="0" err="1" smtClean="0"/>
                  <a:t>pl</a:t>
                </a:r>
                <a:r>
                  <a:rPr lang="nb-NO" dirty="0" smtClean="0"/>
                  <a:t> § 5-3, 3. ledd </a:t>
                </a:r>
                <a:endParaRPr lang="nb-NO" dirty="0"/>
              </a:p>
            </p:txBody>
          </p:sp>
          <p:sp>
            <p:nvSpPr>
              <p:cNvPr id="6" name="Rektangel 5"/>
              <p:cNvSpPr/>
              <p:nvPr/>
            </p:nvSpPr>
            <p:spPr>
              <a:xfrm>
                <a:off x="695400" y="1844824"/>
                <a:ext cx="4104456" cy="43924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grpSp>
        <p:nvGrpSpPr>
          <p:cNvPr id="9" name="Gruppe 8"/>
          <p:cNvGrpSpPr/>
          <p:nvPr/>
        </p:nvGrpSpPr>
        <p:grpSpPr>
          <a:xfrm>
            <a:off x="6167852" y="1739366"/>
            <a:ext cx="4078130" cy="4413795"/>
            <a:chOff x="5770572" y="1844824"/>
            <a:chExt cx="4104456" cy="4392488"/>
          </a:xfrm>
        </p:grpSpPr>
        <p:sp>
          <p:nvSpPr>
            <p:cNvPr id="38" name="Ellipse 37"/>
            <p:cNvSpPr/>
            <p:nvPr/>
          </p:nvSpPr>
          <p:spPr>
            <a:xfrm>
              <a:off x="6170032" y="2192183"/>
              <a:ext cx="1780748" cy="1106347"/>
            </a:xfrm>
            <a:prstGeom prst="ellipse">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b-NO" dirty="0" smtClean="0"/>
                <a:t>Subsidiært </a:t>
              </a:r>
            </a:p>
            <a:p>
              <a:pPr algn="ctr"/>
              <a:endParaRPr lang="nb-NO" dirty="0" smtClean="0"/>
            </a:p>
            <a:p>
              <a:pPr algn="ctr"/>
              <a:r>
                <a:rPr lang="nb-NO" dirty="0" smtClean="0"/>
                <a:t>ansvarlig</a:t>
              </a:r>
              <a:endParaRPr lang="nb-NO" dirty="0"/>
            </a:p>
          </p:txBody>
        </p:sp>
        <p:grpSp>
          <p:nvGrpSpPr>
            <p:cNvPr id="55" name="Gruppe 54"/>
            <p:cNvGrpSpPr/>
            <p:nvPr/>
          </p:nvGrpSpPr>
          <p:grpSpPr>
            <a:xfrm>
              <a:off x="6528048" y="2639723"/>
              <a:ext cx="2739698" cy="2841850"/>
              <a:chOff x="5516542" y="2204862"/>
              <a:chExt cx="2739698" cy="2841850"/>
            </a:xfrm>
          </p:grpSpPr>
          <p:sp>
            <p:nvSpPr>
              <p:cNvPr id="19" name="TekstSylinder 18"/>
              <p:cNvSpPr txBox="1"/>
              <p:nvPr/>
            </p:nvSpPr>
            <p:spPr>
              <a:xfrm>
                <a:off x="5519498" y="2204863"/>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20" name="TekstSylinder 19"/>
              <p:cNvSpPr txBox="1"/>
              <p:nvPr/>
            </p:nvSpPr>
            <p:spPr>
              <a:xfrm>
                <a:off x="7104112" y="2204862"/>
                <a:ext cx="1152128" cy="27699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Morselskap</a:t>
                </a:r>
                <a:r>
                  <a:rPr lang="nb-NO" sz="1200" dirty="0" smtClean="0"/>
                  <a:t> </a:t>
                </a:r>
                <a:endParaRPr lang="nb-NO" sz="1200" dirty="0"/>
              </a:p>
            </p:txBody>
          </p:sp>
          <p:sp>
            <p:nvSpPr>
              <p:cNvPr id="22" name="TekstSylinder 21"/>
              <p:cNvSpPr txBox="1"/>
              <p:nvPr/>
            </p:nvSpPr>
            <p:spPr>
              <a:xfrm>
                <a:off x="5516542" y="3033593"/>
                <a:ext cx="1152128" cy="27084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nb-NO" sz="1000" dirty="0" smtClean="0"/>
                  <a:t>Rettighetshaver</a:t>
                </a:r>
                <a:endParaRPr lang="nb-NO" sz="1000" dirty="0"/>
              </a:p>
            </p:txBody>
          </p:sp>
          <p:cxnSp>
            <p:nvCxnSpPr>
              <p:cNvPr id="33" name="Rett linje 32"/>
              <p:cNvCxnSpPr>
                <a:stCxn id="19" idx="2"/>
                <a:endCxn id="22" idx="0"/>
              </p:cNvCxnSpPr>
              <p:nvPr/>
            </p:nvCxnSpPr>
            <p:spPr>
              <a:xfrm flipH="1">
                <a:off x="6092606" y="2481862"/>
                <a:ext cx="2956" cy="551731"/>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2" name="Gruppe 41"/>
              <p:cNvGrpSpPr/>
              <p:nvPr/>
            </p:nvGrpSpPr>
            <p:grpSpPr>
              <a:xfrm>
                <a:off x="5951984" y="4005064"/>
                <a:ext cx="1977752" cy="1041648"/>
                <a:chOff x="1451484" y="4365104"/>
                <a:chExt cx="1977752" cy="1041648"/>
              </a:xfrm>
              <a:solidFill>
                <a:schemeClr val="accent5">
                  <a:lumMod val="40000"/>
                  <a:lumOff val="60000"/>
                </a:schemeClr>
              </a:solidFill>
            </p:grpSpPr>
            <p:sp>
              <p:nvSpPr>
                <p:cNvPr id="43" name="Avrundet rektangel 42"/>
                <p:cNvSpPr/>
                <p:nvPr/>
              </p:nvSpPr>
              <p:spPr>
                <a:xfrm>
                  <a:off x="1451484" y="43651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4" name="Avrundet rektangel 43"/>
                <p:cNvSpPr/>
                <p:nvPr/>
              </p:nvSpPr>
              <p:spPr>
                <a:xfrm>
                  <a:off x="1603884" y="45175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5" name="Avrundet rektangel 44"/>
                <p:cNvSpPr/>
                <p:nvPr/>
              </p:nvSpPr>
              <p:spPr>
                <a:xfrm>
                  <a:off x="1756284" y="46699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6" name="Avrundet rektangel 45"/>
                <p:cNvSpPr/>
                <p:nvPr/>
              </p:nvSpPr>
              <p:spPr>
                <a:xfrm>
                  <a:off x="1908684" y="48223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sp>
              <p:nvSpPr>
                <p:cNvPr id="47" name="Avrundet rektangel 46"/>
                <p:cNvSpPr/>
                <p:nvPr/>
              </p:nvSpPr>
              <p:spPr>
                <a:xfrm>
                  <a:off x="2061084" y="4974704"/>
                  <a:ext cx="1368152" cy="432048"/>
                </a:xfrm>
                <a:prstGeom prst="roundRect">
                  <a:avLst/>
                </a:prstGeom>
                <a:gr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tx1"/>
                      </a:solidFill>
                      <a:latin typeface="Arial" panose="020B0604020202020204" pitchFamily="34" charset="0"/>
                      <a:cs typeface="Arial" panose="020B0604020202020204" pitchFamily="34" charset="0"/>
                    </a:rPr>
                    <a:t>Utvinningstillatelser</a:t>
                  </a:r>
                  <a:endParaRPr lang="nb-NO" sz="1000" dirty="0">
                    <a:solidFill>
                      <a:schemeClr val="tx1"/>
                    </a:solidFill>
                    <a:latin typeface="Arial" panose="020B0604020202020204" pitchFamily="34" charset="0"/>
                    <a:cs typeface="Arial" panose="020B0604020202020204" pitchFamily="34" charset="0"/>
                  </a:endParaRPr>
                </a:p>
              </p:txBody>
            </p:sp>
          </p:grpSp>
          <p:cxnSp>
            <p:nvCxnSpPr>
              <p:cNvPr id="49" name="Rett linje 48"/>
              <p:cNvCxnSpPr>
                <a:stCxn id="22" idx="2"/>
                <a:endCxn id="43" idx="0"/>
              </p:cNvCxnSpPr>
              <p:nvPr/>
            </p:nvCxnSpPr>
            <p:spPr>
              <a:xfrm>
                <a:off x="6092606" y="3304436"/>
                <a:ext cx="543454" cy="700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Rett linje 50"/>
              <p:cNvCxnSpPr>
                <a:stCxn id="20" idx="2"/>
                <a:endCxn id="22" idx="0"/>
              </p:cNvCxnSpPr>
              <p:nvPr/>
            </p:nvCxnSpPr>
            <p:spPr>
              <a:xfrm flipH="1">
                <a:off x="6092606" y="2481861"/>
                <a:ext cx="1587570" cy="55173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Rett pilkobling 51"/>
              <p:cNvCxnSpPr/>
              <p:nvPr/>
            </p:nvCxnSpPr>
            <p:spPr>
              <a:xfrm>
                <a:off x="6193139" y="2563523"/>
                <a:ext cx="576064" cy="152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TekstSylinder 39"/>
            <p:cNvSpPr txBox="1"/>
            <p:nvPr/>
          </p:nvSpPr>
          <p:spPr>
            <a:xfrm>
              <a:off x="6196063" y="5520922"/>
              <a:ext cx="3560674" cy="523220"/>
            </a:xfrm>
            <a:prstGeom prst="rect">
              <a:avLst/>
            </a:prstGeom>
            <a:noFill/>
          </p:spPr>
          <p:txBody>
            <a:bodyPr wrap="square" rtlCol="0">
              <a:spAutoFit/>
            </a:bodyPr>
            <a:lstStyle/>
            <a:p>
              <a:r>
                <a:rPr lang="nb-NO" sz="1400" dirty="0" smtClean="0"/>
                <a:t>Ved salg av aksjer som gir eierandel &lt;50% returneres morselskapsgarantien  </a:t>
              </a:r>
              <a:endParaRPr lang="nb-NO" sz="1400" dirty="0"/>
            </a:p>
          </p:txBody>
        </p:sp>
        <p:sp>
          <p:nvSpPr>
            <p:cNvPr id="48" name="Rektangel 47"/>
            <p:cNvSpPr/>
            <p:nvPr/>
          </p:nvSpPr>
          <p:spPr>
            <a:xfrm>
              <a:off x="5770572" y="1844824"/>
              <a:ext cx="4104456" cy="43924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Tree>
    <p:extLst>
      <p:ext uri="{BB962C8B-B14F-4D97-AF65-F5344CB8AC3E}">
        <p14:creationId xmlns:p14="http://schemas.microsoft.com/office/powerpoint/2010/main" val="2620572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Om garantien - standardtekst</a:t>
            </a:r>
            <a:endParaRPr lang="nb-NO" dirty="0"/>
          </a:p>
        </p:txBody>
      </p:sp>
      <p:sp>
        <p:nvSpPr>
          <p:cNvPr id="4" name="Rektangel 3"/>
          <p:cNvSpPr/>
          <p:nvPr/>
        </p:nvSpPr>
        <p:spPr>
          <a:xfrm>
            <a:off x="1198949" y="1340768"/>
            <a:ext cx="10153635" cy="4862870"/>
          </a:xfrm>
          <a:prstGeom prst="rect">
            <a:avLst/>
          </a:prstGeom>
        </p:spPr>
        <p:txBody>
          <a:bodyPr wrap="square">
            <a:spAutoFit/>
          </a:bodyPr>
          <a:lstStyle/>
          <a:p>
            <a:r>
              <a:rPr lang="nb-NO" sz="1000" dirty="0" smtClean="0">
                <a:solidFill>
                  <a:srgbClr val="000000"/>
                </a:solidFill>
                <a:latin typeface="Calibri" panose="020F0502020204030204" pitchFamily="34" charset="0"/>
              </a:rPr>
              <a:t>1) Denne </a:t>
            </a:r>
            <a:r>
              <a:rPr lang="nb-NO" sz="1000" dirty="0">
                <a:solidFill>
                  <a:srgbClr val="000000"/>
                </a:solidFill>
                <a:latin typeface="Calibri" panose="020F0502020204030204" pitchFamily="34" charset="0"/>
              </a:rPr>
              <a:t>selvskyldnergarantien gjelder alle nåværende og fremtidige krav knyttet til kostnader ved gjennomføring av vedtak om disponering for de innretninger, herunder brønner, som eksisterte på tidspunktet angitt i pkt. 2 første ledd, i tillatelser tildelt i henhold til lov 29. november 1996 nr. 72 om petroleumsvirksomhet (petroleumsloven) §§ 3-3 og 4-3, som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da var rettighetshaver i, samt eventuelle forpliktelser knyttet til subsidiært ansvar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måtte ha på dette tidspunkt i medhold av petroleumsloven § 5-3 tredje ledd, </a:t>
            </a:r>
            <a:r>
              <a:rPr lang="nb-NO" sz="1000" dirty="0" err="1">
                <a:solidFill>
                  <a:srgbClr val="000000"/>
                </a:solidFill>
                <a:latin typeface="Calibri" panose="020F0502020204030204" pitchFamily="34" charset="0"/>
              </a:rPr>
              <a:t>jf</a:t>
            </a:r>
            <a:r>
              <a:rPr lang="nb-NO" sz="1000" dirty="0">
                <a:solidFill>
                  <a:srgbClr val="000000"/>
                </a:solidFill>
                <a:latin typeface="Calibri" panose="020F0502020204030204" pitchFamily="34" charset="0"/>
              </a:rPr>
              <a:t> forskrift til lov om petroleumsvirksomhet § 45a, uansett om kravet er av offentligrettslig eller privatrettslig natur. </a:t>
            </a:r>
          </a:p>
          <a:p>
            <a:endParaRPr lang="nb-NO" sz="1000" dirty="0">
              <a:solidFill>
                <a:srgbClr val="000000"/>
              </a:solidFill>
              <a:latin typeface="Calibri" panose="020F0502020204030204" pitchFamily="34" charset="0"/>
            </a:endParaRPr>
          </a:p>
          <a:p>
            <a:r>
              <a:rPr lang="nb-NO" sz="1000" dirty="0">
                <a:solidFill>
                  <a:srgbClr val="000000"/>
                </a:solidFill>
                <a:latin typeface="Calibri" panose="020F0502020204030204" pitchFamily="34" charset="0"/>
              </a:rPr>
              <a:t>2) I egenskap av </a:t>
            </a:r>
            <a:r>
              <a:rPr lang="nb-NO" sz="1000" i="1" dirty="0">
                <a:solidFill>
                  <a:srgbClr val="000000"/>
                </a:solidFill>
                <a:latin typeface="Calibri" panose="020F0502020204030204" pitchFamily="34" charset="0"/>
              </a:rPr>
              <a:t>(ALT. 1: selger av aksjene i [</a:t>
            </a:r>
            <a:r>
              <a:rPr lang="nb-NO" sz="1000" i="1" dirty="0" err="1">
                <a:solidFill>
                  <a:srgbClr val="000000"/>
                </a:solidFill>
                <a:latin typeface="Calibri" panose="020F0502020204030204" pitchFamily="34" charset="0"/>
              </a:rPr>
              <a:t>X</a:t>
            </a:r>
            <a:r>
              <a:rPr lang="nb-NO" sz="1000" i="1" dirty="0">
                <a:solidFill>
                  <a:srgbClr val="000000"/>
                </a:solidFill>
                <a:latin typeface="Calibri" panose="020F0502020204030204" pitchFamily="34" charset="0"/>
              </a:rPr>
              <a:t>]) (ALT. 2: selger av aksjene i [</a:t>
            </a:r>
            <a:r>
              <a:rPr lang="nb-NO" sz="1000" i="1" dirty="0" err="1">
                <a:solidFill>
                  <a:srgbClr val="000000"/>
                </a:solidFill>
                <a:latin typeface="Calibri" panose="020F0502020204030204" pitchFamily="34" charset="0"/>
              </a:rPr>
              <a:t>X</a:t>
            </a:r>
            <a:r>
              <a:rPr lang="nb-NO" sz="1000" i="1" dirty="0">
                <a:solidFill>
                  <a:srgbClr val="000000"/>
                </a:solidFill>
                <a:latin typeface="Calibri" panose="020F0502020204030204" pitchFamily="34" charset="0"/>
              </a:rPr>
              <a:t>]s morselskap)</a:t>
            </a:r>
            <a:r>
              <a:rPr lang="nb-NO" sz="1000" dirty="0">
                <a:solidFill>
                  <a:srgbClr val="000000"/>
                </a:solidFill>
                <a:latin typeface="Calibri" panose="020F0502020204030204" pitchFamily="34" charset="0"/>
              </a:rPr>
              <a:t>, som er overdratt til [Y] med virkning fra tidspunktet for innføring av sistnevnte selskap som eier av aksjene i aksjeeierboken, den [sett inn dato], aksepterer undertegnede selskap (</a:t>
            </a:r>
            <a:r>
              <a:rPr lang="nb-NO" sz="1000" dirty="0" err="1">
                <a:solidFill>
                  <a:srgbClr val="000000"/>
                </a:solidFill>
                <a:latin typeface="Calibri" panose="020F0502020204030204" pitchFamily="34" charset="0"/>
              </a:rPr>
              <a:t>organisasjonsnr</a:t>
            </a:r>
            <a:r>
              <a:rPr lang="nb-NO" sz="1000" dirty="0">
                <a:solidFill>
                  <a:srgbClr val="000000"/>
                </a:solidFill>
                <a:latin typeface="Calibri" panose="020F0502020204030204" pitchFamily="34" charset="0"/>
              </a:rPr>
              <a:t>. [Z]) å være subsidiært økonomisk ansvarlig; </a:t>
            </a:r>
          </a:p>
          <a:p>
            <a:endParaRPr lang="nb-NO" sz="1000" dirty="0">
              <a:solidFill>
                <a:srgbClr val="000000"/>
              </a:solidFill>
              <a:latin typeface="Calibri" panose="020F0502020204030204" pitchFamily="34" charset="0"/>
            </a:endParaRPr>
          </a:p>
          <a:p>
            <a:pPr lvl="1"/>
            <a:r>
              <a:rPr lang="nb-NO" sz="1000" dirty="0">
                <a:solidFill>
                  <a:srgbClr val="000000"/>
                </a:solidFill>
                <a:latin typeface="Calibri" panose="020F0502020204030204" pitchFamily="34" charset="0"/>
              </a:rPr>
              <a:t>a) overfor de øvrige rettighetshavere som er pliktsubjekter etter vedtak om disponering som nevnt i pkt. 1, for kostnader ved gjennomføring av disponeringsvedtak når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og selskapets rettsetterfølgere, etter påkrav har misligholdt sin betalingsforpliktelse for kostnader ved gjennomføring av vedtak om disponering, og </a:t>
            </a:r>
          </a:p>
          <a:p>
            <a:pPr lvl="1"/>
            <a:r>
              <a:rPr lang="nb-NO" sz="1000" dirty="0" smtClean="0">
                <a:solidFill>
                  <a:srgbClr val="000000"/>
                </a:solidFill>
                <a:latin typeface="Calibri" panose="020F0502020204030204" pitchFamily="34" charset="0"/>
              </a:rPr>
              <a:t>b</a:t>
            </a:r>
            <a:r>
              <a:rPr lang="nb-NO" sz="1000" dirty="0">
                <a:solidFill>
                  <a:srgbClr val="000000"/>
                </a:solidFill>
                <a:latin typeface="Calibri" panose="020F0502020204030204" pitchFamily="34" charset="0"/>
              </a:rPr>
              <a:t>) overfor staten for utgifter staten har pådratt seg ved iverksettelse av nødvendige tiltak på vegne av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og dets rettsetterfølgere og for deres regning og risiko når vedtak om disponering ikke er blitt gjennomført innen den fastsatte frist i medhold av petroleumsloven § 5-3 sjette ledd og slike utgifter ikke er blitt dekket av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eller dets rettsetterfølgere. </a:t>
            </a:r>
          </a:p>
          <a:p>
            <a:endParaRPr lang="nb-NO" sz="1000" dirty="0" smtClean="0">
              <a:solidFill>
                <a:srgbClr val="000000"/>
              </a:solidFill>
              <a:latin typeface="Calibri" panose="020F0502020204030204" pitchFamily="34" charset="0"/>
            </a:endParaRPr>
          </a:p>
          <a:p>
            <a:r>
              <a:rPr lang="nb-NO" sz="1000" dirty="0" smtClean="0">
                <a:solidFill>
                  <a:srgbClr val="000000"/>
                </a:solidFill>
                <a:latin typeface="Calibri" panose="020F0502020204030204" pitchFamily="34" charset="0"/>
              </a:rPr>
              <a:t>Betalingsforpliktelser </a:t>
            </a:r>
            <a:r>
              <a:rPr lang="nb-NO" sz="1000" dirty="0">
                <a:solidFill>
                  <a:srgbClr val="000000"/>
                </a:solidFill>
                <a:latin typeface="Calibri" panose="020F0502020204030204" pitchFamily="34" charset="0"/>
              </a:rPr>
              <a:t>anses misligholdt eller ikke dekket etter dette pkt. 2 dersom de ikke er fullt oppgjort senest innen tre måneder etter at påkrav er mottatt. </a:t>
            </a:r>
          </a:p>
          <a:p>
            <a:endParaRPr lang="nb-NO" sz="1000" dirty="0" smtClean="0">
              <a:solidFill>
                <a:srgbClr val="000000"/>
              </a:solidFill>
              <a:latin typeface="Calibri" panose="020F0502020204030204" pitchFamily="34" charset="0"/>
            </a:endParaRPr>
          </a:p>
          <a:p>
            <a:r>
              <a:rPr lang="nb-NO" sz="1000" dirty="0" smtClean="0">
                <a:solidFill>
                  <a:srgbClr val="000000"/>
                </a:solidFill>
                <a:latin typeface="Calibri" panose="020F0502020204030204" pitchFamily="34" charset="0"/>
              </a:rPr>
              <a:t>Denne </a:t>
            </a:r>
            <a:r>
              <a:rPr lang="nb-NO" sz="1000" dirty="0">
                <a:solidFill>
                  <a:srgbClr val="000000"/>
                </a:solidFill>
                <a:latin typeface="Calibri" panose="020F0502020204030204" pitchFamily="34" charset="0"/>
              </a:rPr>
              <a:t>selvskyldnergarantien skal gjelde frem til de innretninger som eksisterte på tidspunktet angitt i dette pkt. 2 første ledd er endelig disponert og ansvar for kostnader ved gjennomføring av disponeringsvedtak er innfridd, og består selv om aksjene i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eller deltakerandelene som omfattes av ansvaret under denne selvskyldnergarantien blir overdratt til nye eiere (rettsetterfølgere). Krav etter denne garantien skal så langt mulig først rettes mot siste rettsetterfølger og deretter suksessivt rettes mot de foregående ledd i kjeden av rettsetterfølgere. </a:t>
            </a:r>
          </a:p>
          <a:p>
            <a:endParaRPr lang="nb-NO" sz="1000" dirty="0" smtClean="0">
              <a:solidFill>
                <a:srgbClr val="000000"/>
              </a:solidFill>
              <a:latin typeface="Calibri" panose="020F0502020204030204" pitchFamily="34" charset="0"/>
            </a:endParaRPr>
          </a:p>
          <a:p>
            <a:r>
              <a:rPr lang="nb-NO" sz="1000" dirty="0" smtClean="0">
                <a:solidFill>
                  <a:srgbClr val="000000"/>
                </a:solidFill>
                <a:latin typeface="Calibri" panose="020F0502020204030204" pitchFamily="34" charset="0"/>
              </a:rPr>
              <a:t>Denne </a:t>
            </a:r>
            <a:r>
              <a:rPr lang="nb-NO" sz="1000" dirty="0">
                <a:solidFill>
                  <a:srgbClr val="000000"/>
                </a:solidFill>
                <a:latin typeface="Calibri" panose="020F0502020204030204" pitchFamily="34" charset="0"/>
              </a:rPr>
              <a:t>garantien kan også gjøres gjeldende mot undertegnede selskaps rettsetterfølgere. </a:t>
            </a:r>
            <a:endParaRPr lang="nb-NO" sz="1000" dirty="0" smtClean="0">
              <a:solidFill>
                <a:srgbClr val="000000"/>
              </a:solidFill>
              <a:latin typeface="Calibri" panose="020F0502020204030204" pitchFamily="34" charset="0"/>
            </a:endParaRPr>
          </a:p>
          <a:p>
            <a:endParaRPr lang="nb-NO" sz="1000" dirty="0" smtClean="0">
              <a:solidFill>
                <a:srgbClr val="000000"/>
              </a:solidFill>
              <a:latin typeface="Calibri" panose="020F0502020204030204" pitchFamily="34" charset="0"/>
            </a:endParaRPr>
          </a:p>
          <a:p>
            <a:r>
              <a:rPr lang="nb-NO" sz="1000" dirty="0" smtClean="0">
                <a:solidFill>
                  <a:srgbClr val="000000"/>
                </a:solidFill>
                <a:latin typeface="Calibri" panose="020F0502020204030204" pitchFamily="34" charset="0"/>
              </a:rPr>
              <a:t>3</a:t>
            </a:r>
            <a:r>
              <a:rPr lang="nb-NO" sz="1000" dirty="0">
                <a:solidFill>
                  <a:srgbClr val="000000"/>
                </a:solidFill>
                <a:latin typeface="Calibri" panose="020F0502020204030204" pitchFamily="34" charset="0"/>
              </a:rPr>
              <a:t>) Det økonomiske ansvaret som kan fremmes overfor undertegnede selskap og dets rettsetterfølgere i henhold til denne garantien skal tilsvare det beløp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eller dets rettsetterfølgere etter påkrav har misligholdt ved gjennomføring av vedtak om disponering som nevnt i pkt. 1. Beløpet skal beregnes på grunnlag av størrelsen på andelen [</a:t>
            </a:r>
            <a:r>
              <a:rPr lang="nb-NO" sz="1000" dirty="0" err="1">
                <a:solidFill>
                  <a:srgbClr val="000000"/>
                </a:solidFill>
                <a:latin typeface="Calibri" panose="020F0502020204030204" pitchFamily="34" charset="0"/>
              </a:rPr>
              <a:t>X</a:t>
            </a:r>
            <a:r>
              <a:rPr lang="nb-NO" sz="1000" dirty="0">
                <a:solidFill>
                  <a:srgbClr val="000000"/>
                </a:solidFill>
                <a:latin typeface="Calibri" panose="020F0502020204030204" pitchFamily="34" charset="0"/>
              </a:rPr>
              <a:t>] hadde i den relevante tillatelsen på det tidspunkt som er angitt i pkt. 2 første ledd. </a:t>
            </a:r>
          </a:p>
          <a:p>
            <a:endParaRPr lang="nb-NO" sz="1000" dirty="0">
              <a:solidFill>
                <a:srgbClr val="000000"/>
              </a:solidFill>
              <a:latin typeface="Calibri" panose="020F0502020204030204" pitchFamily="34" charset="0"/>
            </a:endParaRPr>
          </a:p>
          <a:p>
            <a:r>
              <a:rPr lang="nb-NO" sz="1000" dirty="0">
                <a:solidFill>
                  <a:srgbClr val="000000"/>
                </a:solidFill>
                <a:latin typeface="Calibri" panose="020F0502020204030204" pitchFamily="34" charset="0"/>
              </a:rPr>
              <a:t>4) Tvister i tilknytning til denne selvskyldnergaranti avgjøres med endelig virkning etter norsk rett og hører under norsk jurisdiksjon. </a:t>
            </a:r>
          </a:p>
          <a:p>
            <a:endParaRPr lang="nb-NO" sz="1000" dirty="0">
              <a:solidFill>
                <a:srgbClr val="000000"/>
              </a:solidFill>
              <a:latin typeface="Calibri" panose="020F0502020204030204" pitchFamily="34" charset="0"/>
            </a:endParaRPr>
          </a:p>
          <a:p>
            <a:r>
              <a:rPr lang="nb-NO" sz="1000" dirty="0">
                <a:solidFill>
                  <a:srgbClr val="000000"/>
                </a:solidFill>
                <a:latin typeface="Calibri" panose="020F0502020204030204" pitchFamily="34" charset="0"/>
              </a:rPr>
              <a:t>Oslo tingrett vedtas som rett verneting, med mindre det foreligger annet tvungent norsk verneting. </a:t>
            </a:r>
            <a:endParaRPr lang="nb-NO" sz="1000" dirty="0" smtClean="0">
              <a:solidFill>
                <a:srgbClr val="000000"/>
              </a:solidFill>
              <a:latin typeface="Calibri" panose="020F0502020204030204" pitchFamily="34" charset="0"/>
            </a:endParaRPr>
          </a:p>
          <a:p>
            <a:endParaRPr lang="nb-NO" sz="1000" dirty="0">
              <a:solidFill>
                <a:srgbClr val="000000"/>
              </a:solidFill>
              <a:latin typeface="Calibri" panose="020F0502020204030204" pitchFamily="34" charset="0"/>
            </a:endParaRPr>
          </a:p>
          <a:p>
            <a:r>
              <a:rPr lang="nb-NO" sz="1000" dirty="0">
                <a:solidFill>
                  <a:srgbClr val="000000"/>
                </a:solidFill>
                <a:latin typeface="Calibri" panose="020F0502020204030204" pitchFamily="34" charset="0"/>
              </a:rPr>
              <a:t>5) Undertegnede selskap godtar at domsavgjørelser mot selskapet i anledning tvister som utspringer av nærværende selvskyldnergaranti utgjør tvangsgrunnlag, som kan fullbyrdes i midler som tilhører selskapet eller dets rettsetterfølgere hvor disse enn måtte befinne seg. </a:t>
            </a:r>
          </a:p>
        </p:txBody>
      </p:sp>
    </p:spTree>
    <p:extLst>
      <p:ext uri="{BB962C8B-B14F-4D97-AF65-F5344CB8AC3E}">
        <p14:creationId xmlns:p14="http://schemas.microsoft.com/office/powerpoint/2010/main" val="1127835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Hovedpunkter i garantivilkåret</a:t>
            </a:r>
            <a:endParaRPr lang="nb-NO" dirty="0"/>
          </a:p>
        </p:txBody>
      </p:sp>
      <p:sp>
        <p:nvSpPr>
          <p:cNvPr id="3" name="Plassholder for innhold 2"/>
          <p:cNvSpPr>
            <a:spLocks noGrp="1"/>
          </p:cNvSpPr>
          <p:nvPr>
            <p:ph idx="1"/>
          </p:nvPr>
        </p:nvSpPr>
        <p:spPr>
          <a:xfrm>
            <a:off x="1198950" y="1340768"/>
            <a:ext cx="9937610" cy="4525963"/>
          </a:xfrm>
        </p:spPr>
        <p:txBody>
          <a:bodyPr/>
          <a:lstStyle/>
          <a:p>
            <a:r>
              <a:rPr lang="nb-NO" sz="2400" dirty="0" smtClean="0"/>
              <a:t>Selgende mor subsidiært ansvarlig for</a:t>
            </a:r>
          </a:p>
          <a:p>
            <a:pPr lvl="1"/>
            <a:r>
              <a:rPr lang="nb-NO" sz="1800" dirty="0"/>
              <a:t>a</a:t>
            </a:r>
            <a:r>
              <a:rPr lang="nb-NO" sz="1800" dirty="0" smtClean="0"/>
              <a:t>lle nåværende og fremtidige krav knyttet til </a:t>
            </a:r>
          </a:p>
          <a:p>
            <a:pPr lvl="1"/>
            <a:r>
              <a:rPr lang="nb-NO" sz="1800" dirty="0" smtClean="0"/>
              <a:t>kostnader ved gjennomføring av disponeringsvedtak for </a:t>
            </a:r>
          </a:p>
          <a:p>
            <a:pPr lvl="1"/>
            <a:r>
              <a:rPr lang="nb-NO" sz="1800" dirty="0" smtClean="0"/>
              <a:t>innretninger, herunder brønner, som eksisterte på overdragelsestidspunktet, </a:t>
            </a:r>
          </a:p>
          <a:p>
            <a:pPr lvl="1"/>
            <a:r>
              <a:rPr lang="nb-NO" sz="1800" dirty="0" smtClean="0"/>
              <a:t>og </a:t>
            </a:r>
            <a:r>
              <a:rPr lang="nb-NO" sz="1800" dirty="0" err="1" smtClean="0"/>
              <a:t>evt</a:t>
            </a:r>
            <a:r>
              <a:rPr lang="nb-NO" sz="1800" dirty="0" smtClean="0"/>
              <a:t> ansvar rettighetshaverselskapet måtte ha etter </a:t>
            </a:r>
            <a:r>
              <a:rPr lang="nb-NO" sz="1800" dirty="0" err="1" smtClean="0"/>
              <a:t>pl</a:t>
            </a:r>
            <a:r>
              <a:rPr lang="nb-NO" sz="1800" dirty="0" smtClean="0"/>
              <a:t> § 5-3 tredje ledd</a:t>
            </a:r>
          </a:p>
          <a:p>
            <a:r>
              <a:rPr lang="nb-NO" sz="2400" dirty="0" smtClean="0"/>
              <a:t>Overfor øvrige rettighetshavere og overfor staten</a:t>
            </a:r>
          </a:p>
          <a:p>
            <a:r>
              <a:rPr lang="nb-NO" sz="2400" dirty="0" smtClean="0"/>
              <a:t>Mislighold etablert når kostnader ikke er fullt oppgjort innen tre måneder etter påkrav</a:t>
            </a:r>
          </a:p>
          <a:p>
            <a:r>
              <a:rPr lang="nb-NO" sz="2400" dirty="0" smtClean="0"/>
              <a:t>Gammel mor blir </a:t>
            </a:r>
            <a:r>
              <a:rPr lang="nb-NO" sz="2400" dirty="0"/>
              <a:t>"ikke kvitt" </a:t>
            </a:r>
            <a:r>
              <a:rPr lang="nb-NO" sz="2400" dirty="0" smtClean="0"/>
              <a:t>sitt subsidiære ansvar </a:t>
            </a:r>
            <a:r>
              <a:rPr lang="nb-NO" sz="2400" dirty="0"/>
              <a:t>selv om kjøper senere skulle selge </a:t>
            </a:r>
            <a:r>
              <a:rPr lang="nb-NO" sz="2400" dirty="0" smtClean="0"/>
              <a:t>aksjene eller andelene</a:t>
            </a:r>
          </a:p>
          <a:p>
            <a:r>
              <a:rPr lang="nb-NO" sz="2400" dirty="0" smtClean="0"/>
              <a:t>Krav kan gjøres gjeldende mot gammel mors rettsetterfølgere</a:t>
            </a:r>
          </a:p>
          <a:p>
            <a:r>
              <a:rPr lang="nb-NO" sz="2400" dirty="0" smtClean="0"/>
              <a:t>Lovvalg, verneting og fullbyrdelse som gjeldende morselskapsgaranti</a:t>
            </a:r>
            <a:endParaRPr lang="nb-NO" sz="2400" dirty="0"/>
          </a:p>
        </p:txBody>
      </p:sp>
    </p:spTree>
    <p:extLst>
      <p:ext uri="{BB962C8B-B14F-4D97-AF65-F5344CB8AC3E}">
        <p14:creationId xmlns:p14="http://schemas.microsoft.com/office/powerpoint/2010/main" val="127809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chor="ctr"/>
          <a:lstStyle/>
          <a:p>
            <a:r>
              <a:rPr lang="nb-NO" dirty="0" smtClean="0"/>
              <a:t>Hvilke innretninger omfatter garantien?</a:t>
            </a:r>
            <a:endParaRPr lang="nb-NO" dirty="0"/>
          </a:p>
        </p:txBody>
      </p:sp>
      <p:sp>
        <p:nvSpPr>
          <p:cNvPr id="3" name="Plassholder for innhold 2"/>
          <p:cNvSpPr>
            <a:spLocks noGrp="1"/>
          </p:cNvSpPr>
          <p:nvPr>
            <p:ph idx="1"/>
          </p:nvPr>
        </p:nvSpPr>
        <p:spPr/>
        <p:txBody>
          <a:bodyPr/>
          <a:lstStyle/>
          <a:p>
            <a:r>
              <a:rPr lang="nb-NO" sz="2400" dirty="0" smtClean="0"/>
              <a:t>Eksisterende innretninger eller brønner </a:t>
            </a:r>
          </a:p>
          <a:p>
            <a:pPr lvl="1"/>
            <a:r>
              <a:rPr lang="nb-NO" sz="2000" dirty="0" smtClean="0"/>
              <a:t>"eksisterte fysisk …. og som er plassert på bestemmelsesstedet" (</a:t>
            </a:r>
            <a:r>
              <a:rPr lang="nb-NO" sz="2000" dirty="0" err="1" smtClean="0"/>
              <a:t>pf</a:t>
            </a:r>
            <a:r>
              <a:rPr lang="nb-NO" sz="2000" dirty="0" smtClean="0"/>
              <a:t> § 45a)</a:t>
            </a:r>
          </a:p>
          <a:p>
            <a:pPr lvl="1"/>
            <a:endParaRPr lang="nb-NO" sz="800" dirty="0" smtClean="0"/>
          </a:p>
          <a:p>
            <a:r>
              <a:rPr lang="nb-NO" sz="2400" dirty="0" smtClean="0"/>
              <a:t>Påbegynte innretninger</a:t>
            </a:r>
          </a:p>
          <a:p>
            <a:pPr lvl="1"/>
            <a:r>
              <a:rPr lang="nb-NO" sz="2000" dirty="0"/>
              <a:t>"under plassering innenfor området for utvinningstillatelsen" (</a:t>
            </a:r>
            <a:r>
              <a:rPr lang="nb-NO" sz="2000" dirty="0" err="1"/>
              <a:t>pf</a:t>
            </a:r>
            <a:r>
              <a:rPr lang="nb-NO" sz="2000" dirty="0"/>
              <a:t> § 45a)</a:t>
            </a:r>
          </a:p>
          <a:p>
            <a:pPr lvl="1"/>
            <a:endParaRPr lang="nb-NO" sz="800" dirty="0"/>
          </a:p>
          <a:p>
            <a:r>
              <a:rPr lang="nb-NO" sz="2400" dirty="0" smtClean="0"/>
              <a:t>Innretningene er ikke angitt i garantien</a:t>
            </a:r>
          </a:p>
          <a:p>
            <a:pPr lvl="1"/>
            <a:r>
              <a:rPr lang="nb-NO" sz="2000" dirty="0"/>
              <a:t>Vise til SPA eller Petroleumsregisteret?</a:t>
            </a:r>
          </a:p>
          <a:p>
            <a:pPr lvl="1"/>
            <a:endParaRPr lang="nb-NO" sz="800" dirty="0"/>
          </a:p>
          <a:p>
            <a:r>
              <a:rPr lang="nb-NO" sz="2400" dirty="0" smtClean="0"/>
              <a:t>"…. eksisterte fysisk på overdragelsestidspunktet .… "  </a:t>
            </a:r>
          </a:p>
          <a:p>
            <a:pPr lvl="1"/>
            <a:r>
              <a:rPr lang="nb-NO" sz="2000" dirty="0"/>
              <a:t>Innføring i aksjeeierbok</a:t>
            </a:r>
          </a:p>
          <a:p>
            <a:pPr lvl="1"/>
            <a:r>
              <a:rPr lang="nb-NO" sz="2000" dirty="0"/>
              <a:t>Dato for godkjenning </a:t>
            </a:r>
          </a:p>
          <a:p>
            <a:pPr lvl="1"/>
            <a:r>
              <a:rPr lang="nb-NO" sz="2000" dirty="0"/>
              <a:t>Effektiv dato</a:t>
            </a:r>
          </a:p>
        </p:txBody>
      </p:sp>
    </p:spTree>
    <p:extLst>
      <p:ext uri="{BB962C8B-B14F-4D97-AF65-F5344CB8AC3E}">
        <p14:creationId xmlns:p14="http://schemas.microsoft.com/office/powerpoint/2010/main" val="593392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ED-pptmal_16-9_Norsk">
  <a:themeElements>
    <a:clrScheme name="OED NY">
      <a:dk1>
        <a:sysClr val="windowText" lastClr="000000"/>
      </a:dk1>
      <a:lt1>
        <a:sysClr val="window" lastClr="FFFFFF"/>
      </a:lt1>
      <a:dk2>
        <a:srgbClr val="1E467C"/>
      </a:dk2>
      <a:lt2>
        <a:srgbClr val="EAE8E5"/>
      </a:lt2>
      <a:accent1>
        <a:srgbClr val="4B82BE"/>
      </a:accent1>
      <a:accent2>
        <a:srgbClr val="FF0000"/>
      </a:accent2>
      <a:accent3>
        <a:srgbClr val="78913C"/>
      </a:accent3>
      <a:accent4>
        <a:srgbClr val="8264A0"/>
      </a:accent4>
      <a:accent5>
        <a:srgbClr val="46AAC8"/>
      </a:accent5>
      <a:accent6>
        <a:srgbClr val="F59646"/>
      </a:accent6>
      <a:hlink>
        <a:srgbClr val="5A8CC8"/>
      </a:hlink>
      <a:folHlink>
        <a:srgbClr val="8250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ED_pptmal_16-9_ Norsk og Eng.potx" id="{990FAABD-9A63-428A-8AFD-6CB0518DBA49}" vid="{8E77E3EC-1E75-4238-BFDF-5B32858963C2}"/>
    </a:ext>
  </a:extLst>
</a:theme>
</file>

<file path=ppt/theme/theme2.xml><?xml version="1.0" encoding="utf-8"?>
<a:theme xmlns:a="http://schemas.openxmlformats.org/drawingml/2006/main" name="OED-pptmal_16-9_ENGELSK">
  <a:themeElements>
    <a:clrScheme name="OED NY">
      <a:dk1>
        <a:sysClr val="windowText" lastClr="000000"/>
      </a:dk1>
      <a:lt1>
        <a:sysClr val="window" lastClr="FFFFFF"/>
      </a:lt1>
      <a:dk2>
        <a:srgbClr val="1E467C"/>
      </a:dk2>
      <a:lt2>
        <a:srgbClr val="EAE8E5"/>
      </a:lt2>
      <a:accent1>
        <a:srgbClr val="4B82BE"/>
      </a:accent1>
      <a:accent2>
        <a:srgbClr val="FF0000"/>
      </a:accent2>
      <a:accent3>
        <a:srgbClr val="78913C"/>
      </a:accent3>
      <a:accent4>
        <a:srgbClr val="8264A0"/>
      </a:accent4>
      <a:accent5>
        <a:srgbClr val="46AAC8"/>
      </a:accent5>
      <a:accent6>
        <a:srgbClr val="F59646"/>
      </a:accent6>
      <a:hlink>
        <a:srgbClr val="5A8CC8"/>
      </a:hlink>
      <a:folHlink>
        <a:srgbClr val="8250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ED_pptmal_16-9_ Norsk og Eng.potx" id="{990FAABD-9A63-428A-8AFD-6CB0518DBA49}" vid="{ABAD83DA-1E2B-4B05-AEC4-B08A49F3B881}"/>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3572</TotalTime>
  <Words>2265</Words>
  <Application>Microsoft Office PowerPoint</Application>
  <PresentationFormat>Widescreen</PresentationFormat>
  <Paragraphs>242</Paragraphs>
  <Slides>17</Slides>
  <Notes>17</Notes>
  <HiddenSlides>0</HiddenSlides>
  <MMClips>0</MMClips>
  <ScaleCrop>false</ScaleCrop>
  <HeadingPairs>
    <vt:vector size="6" baseType="variant">
      <vt:variant>
        <vt:lpstr>Brukte skrifter</vt:lpstr>
      </vt:variant>
      <vt:variant>
        <vt:i4>3</vt:i4>
      </vt:variant>
      <vt:variant>
        <vt:lpstr>Tema</vt:lpstr>
      </vt:variant>
      <vt:variant>
        <vt:i4>2</vt:i4>
      </vt:variant>
      <vt:variant>
        <vt:lpstr>Lysbildetitler</vt:lpstr>
      </vt:variant>
      <vt:variant>
        <vt:i4>17</vt:i4>
      </vt:variant>
    </vt:vector>
  </HeadingPairs>
  <TitlesOfParts>
    <vt:vector size="22" baseType="lpstr">
      <vt:lpstr>Arial</vt:lpstr>
      <vt:lpstr>Calibri</vt:lpstr>
      <vt:lpstr>Verdana</vt:lpstr>
      <vt:lpstr>OED-pptmal_16-9_Norsk</vt:lpstr>
      <vt:lpstr>OED-pptmal_16-9_ENGELSK</vt:lpstr>
      <vt:lpstr>PowerPoint-presentasjon</vt:lpstr>
      <vt:lpstr>Hovedpunkter </vt:lpstr>
      <vt:lpstr>Dagens situasjon</vt:lpstr>
      <vt:lpstr>Bakgrunn </vt:lpstr>
      <vt:lpstr>Illustrasjon andelssalg v aksjesalg – 1.7.2009 – 8.11.2016</vt:lpstr>
      <vt:lpstr>Illustrasjon andelssalg v aksjesalg – etter 8.11.2016</vt:lpstr>
      <vt:lpstr>Om garantien - standardtekst</vt:lpstr>
      <vt:lpstr>Hovedpunkter i garantivilkåret</vt:lpstr>
      <vt:lpstr>Hvilke innretninger omfatter garantien?</vt:lpstr>
      <vt:lpstr>Når vil det ikke bli stilt krav om denne garantien?</vt:lpstr>
      <vt:lpstr>Når vil det bli stilt krav om denne garantien? (i)</vt:lpstr>
      <vt:lpstr>Når vil det bli stilt krav om denne garantien? (ii)</vt:lpstr>
      <vt:lpstr>Hvorfor ikke kreve tilsvarende garanti fra ny mor?</vt:lpstr>
      <vt:lpstr>Veien videre</vt:lpstr>
      <vt:lpstr>PowerPoint-presentasjon</vt:lpstr>
      <vt:lpstr>Lov og forskriftstekst</vt:lpstr>
      <vt:lpstr>Lov og forskriftstekst</vt:lpstr>
    </vt:vector>
  </TitlesOfParts>
  <Company>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Henriksen Dag Erlend</dc:creator>
  <cp:lastModifiedBy>Henriksen Dag Erlend</cp:lastModifiedBy>
  <cp:revision>75</cp:revision>
  <cp:lastPrinted>2017-11-28T12:47:52Z</cp:lastPrinted>
  <dcterms:created xsi:type="dcterms:W3CDTF">2017-10-18T13:33:20Z</dcterms:created>
  <dcterms:modified xsi:type="dcterms:W3CDTF">2017-11-29T07:46:40Z</dcterms:modified>
</cp:coreProperties>
</file>