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998" r:id="rId2"/>
  </p:sldMasterIdLst>
  <p:notesMasterIdLst>
    <p:notesMasterId r:id="rId13"/>
  </p:notesMasterIdLst>
  <p:handoutMasterIdLst>
    <p:handoutMasterId r:id="rId14"/>
  </p:handoutMasterIdLst>
  <p:sldIdLst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592" autoAdjust="0"/>
  </p:normalViewPr>
  <p:slideViewPr>
    <p:cSldViewPr showGuides="1">
      <p:cViewPr varScale="1">
        <p:scale>
          <a:sx n="120" d="100"/>
          <a:sy n="120" d="100"/>
        </p:scale>
        <p:origin x="732" y="132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3788714834155"/>
          <c:y val="7.8678480168870135E-2"/>
          <c:w val="0.7928109839647447"/>
          <c:h val="0.8024247305854904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Kull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3755</c:v>
                </c:pt>
                <c:pt idx="1">
                  <c:v>3842</c:v>
                </c:pt>
                <c:pt idx="2">
                  <c:v>3896</c:v>
                </c:pt>
                <c:pt idx="3">
                  <c:v>3909</c:v>
                </c:pt>
                <c:pt idx="4">
                  <c:v>3929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ED-434F-A093-535801BC839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Gass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'Ark1'!$C$2:$C$6</c:f>
              <c:numCache>
                <c:formatCode>General</c:formatCode>
                <c:ptCount val="5"/>
                <c:pt idx="0">
                  <c:v>3007</c:v>
                </c:pt>
                <c:pt idx="1">
                  <c:v>3436</c:v>
                </c:pt>
                <c:pt idx="2">
                  <c:v>3737</c:v>
                </c:pt>
                <c:pt idx="3">
                  <c:v>4068</c:v>
                </c:pt>
                <c:pt idx="4">
                  <c:v>4356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ED-434F-A093-535801BC839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Olje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'Ark1'!$D$2:$D$6</c:f>
              <c:numCache>
                <c:formatCode>General</c:formatCode>
                <c:ptCount val="5"/>
                <c:pt idx="0">
                  <c:v>4388</c:v>
                </c:pt>
                <c:pt idx="1">
                  <c:v>4633</c:v>
                </c:pt>
                <c:pt idx="2">
                  <c:v>4715</c:v>
                </c:pt>
                <c:pt idx="3">
                  <c:v>4764</c:v>
                </c:pt>
                <c:pt idx="4">
                  <c:v>4830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ED-434F-A093-535801BC839A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Fornybar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'Ark1'!$E$2:$E$6</c:f>
              <c:numCache>
                <c:formatCode>General</c:formatCode>
                <c:ptCount val="5"/>
                <c:pt idx="0">
                  <c:v>1929</c:v>
                </c:pt>
                <c:pt idx="1">
                  <c:v>2433</c:v>
                </c:pt>
                <c:pt idx="2">
                  <c:v>2765</c:v>
                </c:pt>
                <c:pt idx="3">
                  <c:v>3116</c:v>
                </c:pt>
                <c:pt idx="4">
                  <c:v>3467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ED-434F-A093-535801BC839A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Kjernekraft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'Ark1'!$F$2:$F$6</c:f>
              <c:numCache>
                <c:formatCode>General</c:formatCode>
                <c:ptCount val="5"/>
                <c:pt idx="0">
                  <c:v>681</c:v>
                </c:pt>
                <c:pt idx="1">
                  <c:v>839</c:v>
                </c:pt>
                <c:pt idx="2">
                  <c:v>897</c:v>
                </c:pt>
                <c:pt idx="3">
                  <c:v>949</c:v>
                </c:pt>
                <c:pt idx="4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ED-434F-A093-535801BC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228152"/>
        <c:axId val="428230120"/>
      </c:lineChart>
      <c:catAx>
        <c:axId val="42822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230120"/>
        <c:crosses val="autoZero"/>
        <c:auto val="1"/>
        <c:lblAlgn val="ctr"/>
        <c:lblOffset val="100"/>
        <c:noMultiLvlLbl val="0"/>
      </c:catAx>
      <c:valAx>
        <c:axId val="42823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22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108145980347"/>
          <c:y val="8.0840739917786911E-2"/>
          <c:w val="0.80367939392025378"/>
          <c:h val="0.79526969225641597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Kull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3755</c:v>
                </c:pt>
                <c:pt idx="1">
                  <c:v>3023</c:v>
                </c:pt>
                <c:pt idx="2">
                  <c:v>2457</c:v>
                </c:pt>
                <c:pt idx="3">
                  <c:v>2047</c:v>
                </c:pt>
                <c:pt idx="4">
                  <c:v>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4C-46A5-8619-38F4BD7AC29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Gass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'Ark1'!$C$2:$C$6</c:f>
              <c:numCache>
                <c:formatCode>General</c:formatCode>
                <c:ptCount val="5"/>
                <c:pt idx="0">
                  <c:v>3007</c:v>
                </c:pt>
                <c:pt idx="1">
                  <c:v>3397</c:v>
                </c:pt>
                <c:pt idx="2">
                  <c:v>3510</c:v>
                </c:pt>
                <c:pt idx="3">
                  <c:v>3492</c:v>
                </c:pt>
                <c:pt idx="4">
                  <c:v>3458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4C-46A5-8619-38F4BD7AC29B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Olje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'Ark1'!$D$2:$D$6</c:f>
              <c:numCache>
                <c:formatCode>General</c:formatCode>
                <c:ptCount val="5"/>
                <c:pt idx="0">
                  <c:v>4388</c:v>
                </c:pt>
                <c:pt idx="1">
                  <c:v>4247</c:v>
                </c:pt>
                <c:pt idx="2">
                  <c:v>3966</c:v>
                </c:pt>
                <c:pt idx="3">
                  <c:v>3604</c:v>
                </c:pt>
                <c:pt idx="4">
                  <c:v>3306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4C-46A5-8619-38F4BD7AC29B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Fornybar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'Ark1'!$E$2:$E$6</c:f>
              <c:numCache>
                <c:formatCode>General</c:formatCode>
                <c:ptCount val="5"/>
                <c:pt idx="0">
                  <c:v>1929</c:v>
                </c:pt>
                <c:pt idx="1">
                  <c:v>2334</c:v>
                </c:pt>
                <c:pt idx="2">
                  <c:v>2784</c:v>
                </c:pt>
                <c:pt idx="3">
                  <c:v>3376</c:v>
                </c:pt>
                <c:pt idx="4">
                  <c:v>4150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4C-46A5-8619-38F4BD7AC29B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Kjernekraft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'Ark1'!$F$2:$F$6</c:f>
              <c:numCache>
                <c:formatCode>General</c:formatCode>
                <c:ptCount val="5"/>
                <c:pt idx="0">
                  <c:v>681</c:v>
                </c:pt>
                <c:pt idx="1">
                  <c:v>920</c:v>
                </c:pt>
                <c:pt idx="2">
                  <c:v>1120</c:v>
                </c:pt>
                <c:pt idx="3">
                  <c:v>1278</c:v>
                </c:pt>
                <c:pt idx="4">
                  <c:v>1393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4C-46A5-8619-38F4BD7AC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143080"/>
        <c:axId val="428146688"/>
      </c:lineChart>
      <c:catAx>
        <c:axId val="42814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146688"/>
        <c:crosses val="autoZero"/>
        <c:auto val="1"/>
        <c:lblAlgn val="ctr"/>
        <c:lblOffset val="100"/>
        <c:noMultiLvlLbl val="0"/>
      </c:catAx>
      <c:valAx>
        <c:axId val="42814668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1430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5854491113187"/>
          <c:y val="7.910565492723029E-2"/>
          <c:w val="0.80367939392025378"/>
          <c:h val="0.8049294522830796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Kull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</c:numCache>
            </c:numRef>
          </c:cat>
          <c:val>
            <c:numRef>
              <c:f>'Ark1'!$B$2:$B$5</c:f>
              <c:numCache>
                <c:formatCode>#\ ##0\ ;\-#\ ##0\ ;\-\ </c:formatCode>
                <c:ptCount val="4"/>
                <c:pt idx="0" formatCode="General">
                  <c:v>3755</c:v>
                </c:pt>
                <c:pt idx="1">
                  <c:v>4165.2871999999998</c:v>
                </c:pt>
                <c:pt idx="2">
                  <c:v>4462.7709000000004</c:v>
                </c:pt>
                <c:pt idx="3">
                  <c:v>5045.4364999999998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0E-4FAD-A850-3C99295B626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Gass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</c:numCache>
            </c:numRef>
          </c:cat>
          <c:val>
            <c:numRef>
              <c:f>'Ark1'!$C$2:$C$5</c:f>
              <c:numCache>
                <c:formatCode>#\ ##0\ ;\-#\ ##0\ ;\-\ </c:formatCode>
                <c:ptCount val="4"/>
                <c:pt idx="0" formatCode="General">
                  <c:v>3007</c:v>
                </c:pt>
                <c:pt idx="1">
                  <c:v>3514.3146000000002</c:v>
                </c:pt>
                <c:pt idx="2">
                  <c:v>3879.0039999999999</c:v>
                </c:pt>
                <c:pt idx="3">
                  <c:v>4682.3347000000003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0E-4FAD-A850-3C99295B626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Olje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</c:numCache>
            </c:numRef>
          </c:cat>
          <c:val>
            <c:numRef>
              <c:f>'Ark1'!$D$2:$D$5</c:f>
              <c:numCache>
                <c:formatCode>#\ ##0\ ;\-#\ ##0\ ;\-\ </c:formatCode>
                <c:ptCount val="4"/>
                <c:pt idx="0" formatCode="General">
                  <c:v>4388</c:v>
                </c:pt>
                <c:pt idx="1">
                  <c:v>4814.5793999999996</c:v>
                </c:pt>
                <c:pt idx="2">
                  <c:v>5047.0789999999997</c:v>
                </c:pt>
                <c:pt idx="3">
                  <c:v>5476.6269000000002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0E-4FAD-A850-3C99295B626A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Fornybar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</c:numCache>
            </c:numRef>
          </c:cat>
          <c:val>
            <c:numRef>
              <c:f>'Ark1'!$E$2:$E$5</c:f>
              <c:numCache>
                <c:formatCode>General</c:formatCode>
                <c:ptCount val="4"/>
                <c:pt idx="0">
                  <c:v>1929</c:v>
                </c:pt>
                <c:pt idx="1">
                  <c:v>2357</c:v>
                </c:pt>
                <c:pt idx="2">
                  <c:v>2603</c:v>
                </c:pt>
                <c:pt idx="3">
                  <c:v>3097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0E-4FAD-A850-3C99295B626A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Kjernekraft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'Ark1'!$A$2:$A$5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2025</c:v>
                </c:pt>
                <c:pt idx="2">
                  <c:v>2030</c:v>
                </c:pt>
                <c:pt idx="3">
                  <c:v>2040</c:v>
                </c:pt>
              </c:numCache>
            </c:numRef>
          </c:cat>
          <c:val>
            <c:numRef>
              <c:f>'Ark1'!$F$2:$F$5</c:f>
              <c:numCache>
                <c:formatCode>#\ ##0\ ;\-#\ ##0\ ;\-\ </c:formatCode>
                <c:ptCount val="4"/>
                <c:pt idx="0" formatCode="General">
                  <c:v>681</c:v>
                </c:pt>
                <c:pt idx="1">
                  <c:v>838.89750000000004</c:v>
                </c:pt>
                <c:pt idx="2">
                  <c:v>899.90480000000002</c:v>
                </c:pt>
                <c:pt idx="3">
                  <c:v>996.99350000000004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0E-4FAD-A850-3C99295B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143080"/>
        <c:axId val="428146688"/>
      </c:lineChart>
      <c:catAx>
        <c:axId val="42814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146688"/>
        <c:crosses val="autoZero"/>
        <c:auto val="1"/>
        <c:lblAlgn val="ctr"/>
        <c:lblOffset val="100"/>
        <c:noMultiLvlLbl val="0"/>
      </c:catAx>
      <c:valAx>
        <c:axId val="4281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814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27.11.2017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27.11.2017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79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GRÅ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Olje-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energidepartementet</a:t>
            </a:r>
            <a:endParaRPr lang="nb-NO" sz="1300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Olje-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energidepartementet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GRÅ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</a:t>
            </a:r>
            <a:r>
              <a:rPr lang="en-GB" sz="1300" baseline="0" noProof="0" dirty="0" smtClean="0"/>
              <a:t> Ministry</a:t>
            </a:r>
            <a:r>
              <a:rPr lang="en-GB" sz="1300" noProof="0" dirty="0" smtClean="0"/>
              <a:t/>
            </a:r>
            <a:br>
              <a:rPr lang="en-GB" sz="1300" noProof="0" dirty="0" smtClean="0"/>
            </a:br>
            <a:r>
              <a:rPr lang="en-GB" sz="1300" noProof="0" dirty="0" smtClean="0"/>
              <a:t>of Petroleum and Energy</a:t>
            </a:r>
            <a:endParaRPr lang="en-GB" sz="1300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0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 </a:t>
            </a:r>
            <a:r>
              <a:rPr lang="nb-NO" sz="1200" baseline="0" dirty="0" smtClean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</a:t>
            </a:r>
            <a:r>
              <a:rPr lang="en-GB" sz="1300" baseline="0" noProof="0" dirty="0" smtClean="0"/>
              <a:t> Ministry</a:t>
            </a:r>
            <a:r>
              <a:rPr lang="en-GB" sz="1300" noProof="0" dirty="0" smtClean="0"/>
              <a:t/>
            </a:r>
            <a:br>
              <a:rPr lang="en-GB" sz="1300" noProof="0" dirty="0" smtClean="0"/>
            </a:br>
            <a:r>
              <a:rPr lang="en-GB" sz="1300" noProof="0" dirty="0" smtClean="0"/>
              <a:t>of Petroleum and Energy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17422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 – sett inn eget bilde</a:t>
            </a:r>
            <a:endParaRPr lang="nb-NO" sz="1200" dirty="0" smtClean="0"/>
          </a:p>
          <a:p>
            <a:pPr>
              <a:defRPr/>
            </a:pPr>
            <a:r>
              <a:rPr lang="nb-NO" sz="1200" baseline="0" dirty="0" smtClean="0"/>
              <a:t> 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</a:t>
            </a:r>
            <a:r>
              <a:rPr lang="en-GB" sz="1300" baseline="0" noProof="0" dirty="0" smtClean="0"/>
              <a:t> Ministry</a:t>
            </a:r>
            <a:r>
              <a:rPr lang="en-GB" sz="1300" noProof="0" dirty="0" smtClean="0"/>
              <a:t/>
            </a:r>
            <a:br>
              <a:rPr lang="en-GB" sz="1300" noProof="0" dirty="0" smtClean="0"/>
            </a:br>
            <a:r>
              <a:rPr lang="en-GB" sz="1300" noProof="0" dirty="0" smtClean="0"/>
              <a:t>of Petroleum and Energy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37689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799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</a:t>
            </a:r>
            <a:r>
              <a:rPr lang="nb-NO" sz="1200" baseline="0" dirty="0" smtClean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Olje-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energidepartementet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00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35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5655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619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3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245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93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88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6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94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 – sett inn eget bilde</a:t>
            </a:r>
            <a:endParaRPr lang="nb-NO" sz="1200" dirty="0" smtClean="0"/>
          </a:p>
          <a:p>
            <a:pPr>
              <a:defRPr/>
            </a:pPr>
            <a:r>
              <a:rPr lang="nb-NO" sz="1200" baseline="0" dirty="0" smtClean="0"/>
              <a:t> 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Olje-</a:t>
            </a:r>
            <a:r>
              <a:rPr lang="nb-NO" sz="1300" baseline="0" noProof="0" dirty="0" smtClean="0"/>
              <a:t> og</a:t>
            </a:r>
            <a:r>
              <a:rPr lang="nb-NO" sz="1300" noProof="0" dirty="0" smtClean="0"/>
              <a:t/>
            </a:r>
            <a:br>
              <a:rPr lang="nb-NO" sz="1300" noProof="0" dirty="0" smtClean="0"/>
            </a:br>
            <a:r>
              <a:rPr lang="nb-NO" sz="1300" noProof="0" dirty="0" smtClean="0"/>
              <a:t>energidepartementet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" y="3273424"/>
            <a:ext cx="1221682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2007"/>
            <a:ext cx="298705" cy="362713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</a:t>
            </a:r>
            <a:r>
              <a:rPr lang="en-GB" sz="1300" baseline="0" noProof="0" dirty="0" smtClean="0"/>
              <a:t> Ministry</a:t>
            </a:r>
            <a:r>
              <a:rPr lang="en-GB" sz="1300" noProof="0" dirty="0" smtClean="0"/>
              <a:t/>
            </a:r>
            <a:br>
              <a:rPr lang="en-GB" sz="1300" noProof="0" dirty="0" smtClean="0"/>
            </a:br>
            <a:r>
              <a:rPr lang="en-GB" sz="1300" noProof="0" dirty="0" smtClean="0"/>
              <a:t>of Petroleum and Energy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79288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8853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Olje-</a:t>
            </a:r>
            <a:r>
              <a:rPr lang="nb-NO" sz="800" baseline="0" noProof="0" dirty="0" smtClean="0"/>
              <a:t> og </a:t>
            </a:r>
            <a:r>
              <a:rPr lang="nb-NO" sz="800" noProof="0" dirty="0" smtClean="0"/>
              <a:t>energidepartementet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89" r:id="rId3"/>
    <p:sldLayoutId id="2147483962" r:id="rId4"/>
    <p:sldLayoutId id="2147483963" r:id="rId5"/>
    <p:sldLayoutId id="2147483964" r:id="rId6"/>
    <p:sldLayoutId id="2147483997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27. november 2017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noProof="0" dirty="0" smtClean="0"/>
              <a:t>Norwegian</a:t>
            </a:r>
            <a:r>
              <a:rPr lang="en-GB" sz="800" baseline="0" noProof="0" dirty="0" smtClean="0"/>
              <a:t> Ministry</a:t>
            </a:r>
            <a:r>
              <a:rPr lang="en-GB" sz="800" noProof="0" dirty="0" smtClean="0"/>
              <a:t/>
            </a:r>
            <a:br>
              <a:rPr lang="en-GB" sz="800" noProof="0" dirty="0" smtClean="0"/>
            </a:br>
            <a:r>
              <a:rPr lang="en-GB" sz="800" noProof="0" dirty="0" smtClean="0"/>
              <a:t>of Petroleum and Energy</a:t>
            </a:r>
            <a:endParaRPr lang="en-GB" sz="800" noProof="0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IEA World Energy Outlook 2017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127448" y="24928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Ole Anders </a:t>
            </a:r>
            <a:r>
              <a:rPr lang="nb-NO" dirty="0" smtClean="0"/>
              <a:t>Lindseth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54989"/>
            <a:ext cx="11763385" cy="63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863752" y="0"/>
            <a:ext cx="3456384" cy="1143000"/>
          </a:xfrm>
        </p:spPr>
        <p:txBody>
          <a:bodyPr/>
          <a:lstStyle/>
          <a:p>
            <a:r>
              <a:rPr lang="nb-NO" sz="3600" dirty="0" smtClean="0"/>
              <a:t>IEA scenarioer</a:t>
            </a:r>
            <a:endParaRPr lang="nb-NO" sz="3600" dirty="0"/>
          </a:p>
        </p:txBody>
      </p:sp>
      <p:graphicFrame>
        <p:nvGraphicFramePr>
          <p:cNvPr id="11" name="Plassholder for innhol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014044"/>
              </p:ext>
            </p:extLst>
          </p:nvPr>
        </p:nvGraphicFramePr>
        <p:xfrm>
          <a:off x="4439816" y="2204864"/>
          <a:ext cx="33123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6765862"/>
              </p:ext>
            </p:extLst>
          </p:nvPr>
        </p:nvGraphicFramePr>
        <p:xfrm>
          <a:off x="8184232" y="2204864"/>
          <a:ext cx="33123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Plassholder for innhold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189910"/>
              </p:ext>
            </p:extLst>
          </p:nvPr>
        </p:nvGraphicFramePr>
        <p:xfrm>
          <a:off x="695400" y="2204864"/>
          <a:ext cx="33123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Bild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712" y="6093296"/>
            <a:ext cx="4876800" cy="428625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983432" y="220486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mtoe</a:t>
            </a:r>
            <a:endParaRPr lang="nb-NO" sz="10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8472264" y="220486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mtoe</a:t>
            </a:r>
            <a:endParaRPr lang="nb-NO" sz="10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727848" y="220486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mtoe</a:t>
            </a:r>
            <a:endParaRPr lang="nb-NO" sz="10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4223792" y="17008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New </a:t>
            </a:r>
            <a:r>
              <a:rPr lang="nb-NO" b="1" dirty="0" err="1" smtClean="0"/>
              <a:t>Policies</a:t>
            </a:r>
            <a:r>
              <a:rPr lang="nb-NO" b="1" dirty="0" smtClean="0"/>
              <a:t> - hovedscenarioet</a:t>
            </a:r>
            <a:endParaRPr lang="nb-NO" b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8178332" y="170080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Sustainable</a:t>
            </a:r>
            <a:r>
              <a:rPr lang="nb-NO" b="1" dirty="0" smtClean="0"/>
              <a:t> Development</a:t>
            </a:r>
            <a:endParaRPr lang="nb-NO" b="1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1199456" y="17008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Current</a:t>
            </a:r>
            <a:r>
              <a:rPr lang="nb-NO" b="1" dirty="0" smtClean="0"/>
              <a:t> </a:t>
            </a:r>
            <a:r>
              <a:rPr lang="nb-NO" b="1" dirty="0" err="1" smtClean="0"/>
              <a:t>Policies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8188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6632"/>
            <a:ext cx="11609259" cy="6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8" y="116633"/>
            <a:ext cx="11832556" cy="66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2"/>
            <a:ext cx="11731453" cy="65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4877"/>
            <a:ext cx="11944572" cy="67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9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181"/>
            <a:ext cx="12260070" cy="68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117590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1173890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3343"/>
      </p:ext>
    </p:extLst>
  </p:cSld>
  <p:clrMapOvr>
    <a:masterClrMapping/>
  </p:clrMapOvr>
</p:sld>
</file>

<file path=ppt/theme/theme1.xml><?xml version="1.0" encoding="utf-8"?>
<a:theme xmlns:a="http://schemas.openxmlformats.org/drawingml/2006/main" name="OED-pptmal_16-9_Norsk">
  <a:themeElements>
    <a:clrScheme name="OED NY">
      <a:dk1>
        <a:sysClr val="windowText" lastClr="000000"/>
      </a:dk1>
      <a:lt1>
        <a:sysClr val="window" lastClr="FFFFFF"/>
      </a:lt1>
      <a:dk2>
        <a:srgbClr val="1E467C"/>
      </a:dk2>
      <a:lt2>
        <a:srgbClr val="EAE8E5"/>
      </a:lt2>
      <a:accent1>
        <a:srgbClr val="4B82BE"/>
      </a:accent1>
      <a:accent2>
        <a:srgbClr val="FF0000"/>
      </a:accent2>
      <a:accent3>
        <a:srgbClr val="78913C"/>
      </a:accent3>
      <a:accent4>
        <a:srgbClr val="8264A0"/>
      </a:accent4>
      <a:accent5>
        <a:srgbClr val="46AAC8"/>
      </a:accent5>
      <a:accent6>
        <a:srgbClr val="F59646"/>
      </a:accent6>
      <a:hlink>
        <a:srgbClr val="5A8CC8"/>
      </a:hlink>
      <a:folHlink>
        <a:srgbClr val="8250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_pptmal_16-9_ Norsk og Eng.potx" id="{990FAABD-9A63-428A-8AFD-6CB0518DBA49}" vid="{8E77E3EC-1E75-4238-BFDF-5B32858963C2}"/>
    </a:ext>
  </a:extLst>
</a:theme>
</file>

<file path=ppt/theme/theme2.xml><?xml version="1.0" encoding="utf-8"?>
<a:theme xmlns:a="http://schemas.openxmlformats.org/drawingml/2006/main" name="OED-pptmal_16-9_ENGELSK">
  <a:themeElements>
    <a:clrScheme name="OED NY">
      <a:dk1>
        <a:sysClr val="windowText" lastClr="000000"/>
      </a:dk1>
      <a:lt1>
        <a:sysClr val="window" lastClr="FFFFFF"/>
      </a:lt1>
      <a:dk2>
        <a:srgbClr val="1E467C"/>
      </a:dk2>
      <a:lt2>
        <a:srgbClr val="EAE8E5"/>
      </a:lt2>
      <a:accent1>
        <a:srgbClr val="4B82BE"/>
      </a:accent1>
      <a:accent2>
        <a:srgbClr val="FF0000"/>
      </a:accent2>
      <a:accent3>
        <a:srgbClr val="78913C"/>
      </a:accent3>
      <a:accent4>
        <a:srgbClr val="8264A0"/>
      </a:accent4>
      <a:accent5>
        <a:srgbClr val="46AAC8"/>
      </a:accent5>
      <a:accent6>
        <a:srgbClr val="F59646"/>
      </a:accent6>
      <a:hlink>
        <a:srgbClr val="5A8CC8"/>
      </a:hlink>
      <a:folHlink>
        <a:srgbClr val="8250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D_pptmal_16-9_ Norsk og Eng.potx" id="{990FAABD-9A63-428A-8AFD-6CB0518DBA49}" vid="{ABAD83DA-1E2B-4B05-AEC4-B08A49F3B88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</TotalTime>
  <Words>22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OED-pptmal_16-9_Norsk</vt:lpstr>
      <vt:lpstr>OED-pptmal_16-9_ENGELSK</vt:lpstr>
      <vt:lpstr>PowerPoint-presentasjon</vt:lpstr>
      <vt:lpstr>IEA scenarioer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Christensen Vidar</dc:creator>
  <cp:lastModifiedBy>Agerup Mette K. Gravdahl</cp:lastModifiedBy>
  <cp:revision>26</cp:revision>
  <cp:lastPrinted>2017-11-27T12:25:04Z</cp:lastPrinted>
  <dcterms:created xsi:type="dcterms:W3CDTF">2017-11-27T10:19:09Z</dcterms:created>
  <dcterms:modified xsi:type="dcterms:W3CDTF">2017-11-27T12:41:03Z</dcterms:modified>
</cp:coreProperties>
</file>