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0" r:id="rId3"/>
    <p:sldId id="261" r:id="rId4"/>
    <p:sldId id="283" r:id="rId5"/>
    <p:sldId id="281" r:id="rId6"/>
    <p:sldId id="262" r:id="rId7"/>
    <p:sldId id="282" r:id="rId8"/>
    <p:sldId id="284" r:id="rId9"/>
    <p:sldId id="263" r:id="rId10"/>
    <p:sldId id="278" r:id="rId11"/>
    <p:sldId id="285" r:id="rId12"/>
    <p:sldId id="264" r:id="rId13"/>
    <p:sldId id="286" r:id="rId14"/>
    <p:sldId id="266" r:id="rId15"/>
    <p:sldId id="267" r:id="rId16"/>
    <p:sldId id="268" r:id="rId17"/>
    <p:sldId id="270" r:id="rId18"/>
    <p:sldId id="272" r:id="rId19"/>
    <p:sldId id="273" r:id="rId20"/>
    <p:sldId id="274" r:id="rId21"/>
    <p:sldId id="275" r:id="rId22"/>
    <p:sldId id="279" r:id="rId23"/>
    <p:sldId id="276" r:id="rId24"/>
    <p:sldId id="287" r:id="rId25"/>
    <p:sldId id="277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2" d="100"/>
          <a:sy n="52" d="100"/>
        </p:scale>
        <p:origin x="-1042" y="24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BB65A78-A3CC-0C4B-A707-4C9DAF6B2846}" type="datetime1">
              <a:rPr lang="nb-NO"/>
              <a:pPr>
                <a:defRPr/>
              </a:pPr>
              <a:t>04.12.2017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E09A7CD-7CCB-ED48-9EA5-0B99ACF4379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566473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7D1218F-82A9-B04A-8096-1D5BD02E7DDD}" type="datetime1">
              <a:rPr lang="nb-NO"/>
              <a:pPr>
                <a:defRPr/>
              </a:pPr>
              <a:t>04.12.2017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Click to edit Master text styles</a:t>
            </a:r>
          </a:p>
          <a:p>
            <a:pPr lvl="1"/>
            <a:r>
              <a:rPr lang="nb-NO" noProof="0" smtClean="0"/>
              <a:t>Second level</a:t>
            </a:r>
          </a:p>
          <a:p>
            <a:pPr lvl="2"/>
            <a:r>
              <a:rPr lang="nb-NO" noProof="0" smtClean="0"/>
              <a:t>Third level</a:t>
            </a:r>
          </a:p>
          <a:p>
            <a:pPr lvl="3"/>
            <a:r>
              <a:rPr lang="nb-NO" noProof="0" smtClean="0"/>
              <a:t>Fourth level</a:t>
            </a:r>
          </a:p>
          <a:p>
            <a:pPr lvl="4"/>
            <a:r>
              <a:rPr lang="nb-NO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B06D857-3CCD-DB41-B4EE-E288A244726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53528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1905000"/>
            <a:ext cx="6934200" cy="1143000"/>
          </a:xfrm>
        </p:spPr>
        <p:txBody>
          <a:bodyPr anchor="b"/>
          <a:lstStyle>
            <a:lvl1pPr>
              <a:defRPr sz="20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048000"/>
            <a:ext cx="7315200" cy="1752600"/>
          </a:xfrm>
        </p:spPr>
        <p:txBody>
          <a:bodyPr/>
          <a:lstStyle>
            <a:lvl1pPr marL="0" indent="0">
              <a:buFontTx/>
              <a:buNone/>
              <a:defRPr sz="3000" b="1" i="0" baseline="0"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064B54F-7D64-D247-B4C4-72BB7AE8833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E5A4676-A103-184C-9C33-F78E313F08DD}" type="datetime1">
              <a:rPr lang="nb-NO"/>
              <a:pPr>
                <a:defRPr/>
              </a:pPr>
              <a:t>04.12.2017</a:t>
            </a:fld>
            <a:endParaRPr lang="nb-NO" dirty="0"/>
          </a:p>
        </p:txBody>
      </p:sp>
      <p:pic>
        <p:nvPicPr>
          <p:cNvPr id="1031" name="Picture 10" descr="JUS_NIFS_A.png"/>
          <p:cNvPicPr>
            <a:picLocks noChangeAspect="1"/>
          </p:cNvPicPr>
          <p:nvPr userDrawn="1"/>
        </p:nvPicPr>
        <p:blipFill>
          <a:blip r:embed="rId13"/>
          <a:srcRect b="65382"/>
          <a:stretch>
            <a:fillRect/>
          </a:stretch>
        </p:blipFill>
        <p:spPr bwMode="auto">
          <a:xfrm>
            <a:off x="304800" y="152400"/>
            <a:ext cx="27638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nb-NO" dirty="0" smtClean="0"/>
              <a:t>Knut Klever Næss, vitenskapelig assistent</a:t>
            </a:r>
            <a:endParaRPr lang="nb-NO" dirty="0"/>
          </a:p>
        </p:txBody>
      </p:sp>
      <p:sp>
        <p:nvSpPr>
          <p:cNvPr id="15363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/>
            <a:r>
              <a:rPr lang="nb-NO" dirty="0" smtClean="0">
                <a:latin typeface="Arial" charset="0"/>
                <a:ea typeface="Arial" charset="0"/>
                <a:cs typeface="Arial" charset="0"/>
              </a:rPr>
              <a:t>Konkurrerende </a:t>
            </a:r>
          </a:p>
          <a:p>
            <a:pPr eaLnBrk="1" hangingPunct="1"/>
            <a:r>
              <a:rPr lang="nb-NO" dirty="0" smtClean="0">
                <a:latin typeface="Arial" charset="0"/>
                <a:ea typeface="Arial" charset="0"/>
                <a:cs typeface="Arial" charset="0"/>
              </a:rPr>
              <a:t>årsaker til forsinkelse i NF 15</a:t>
            </a:r>
            <a:endParaRPr lang="nb-NO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Tre grunnvilkår for krav på tid og penger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Eksempel: Art. 27.1 første ledd om selskapets kontraktsbrudd: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«Dersom Selskapet er </a:t>
            </a:r>
            <a:r>
              <a:rPr lang="nb-NO" u="sng" dirty="0" smtClean="0"/>
              <a:t>forsinket</a:t>
            </a:r>
            <a:r>
              <a:rPr lang="nb-NO" dirty="0" smtClean="0"/>
              <a:t> … har Leverandøren krav på justering av Fremdriftsplanen og/eller Kontraktsprisen … Slik justering skal </a:t>
            </a:r>
            <a:r>
              <a:rPr lang="nb-NO" u="sng" dirty="0" smtClean="0"/>
              <a:t>reflektere konsekvensene</a:t>
            </a:r>
            <a:r>
              <a:rPr lang="nb-NO" dirty="0" smtClean="0"/>
              <a:t> for Leverandøren av Selskapets forsinkelse.»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186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Sammenlign NS 8405 punkt 24.1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«Entreprenøren har krav på fristforlengelse dersom </a:t>
            </a:r>
            <a:r>
              <a:rPr lang="nb-NO" u="sng" dirty="0" smtClean="0"/>
              <a:t>fremdriften hindres</a:t>
            </a:r>
            <a:r>
              <a:rPr lang="nb-NO" dirty="0" smtClean="0"/>
              <a:t> </a:t>
            </a:r>
            <a:r>
              <a:rPr lang="nb-NO" u="sng" dirty="0" smtClean="0"/>
              <a:t>som følge av</a:t>
            </a:r>
          </a:p>
          <a:p>
            <a:pPr marL="514350" indent="-514350">
              <a:buAutoNum type="alphaLcParenR"/>
            </a:pPr>
            <a:r>
              <a:rPr lang="nb-NO" u="sng" dirty="0" smtClean="0"/>
              <a:t>endringer</a:t>
            </a:r>
            <a:r>
              <a:rPr lang="nb-NO" dirty="0" smtClean="0"/>
              <a:t>, jf. punktene 22 og 23, eller</a:t>
            </a:r>
          </a:p>
          <a:p>
            <a:pPr marL="514350" indent="-514350">
              <a:buAutoNum type="alphaLcParenR"/>
            </a:pPr>
            <a:r>
              <a:rPr lang="nb-NO" u="sng" dirty="0" smtClean="0"/>
              <a:t>forsinkelse eller svikt</a:t>
            </a:r>
            <a:r>
              <a:rPr lang="nb-NO" dirty="0" smtClean="0"/>
              <a:t> ved byggherrens leveranser eller annen medvirkning etter bestemmelsene i punktene 19 og 20, eller</a:t>
            </a:r>
          </a:p>
          <a:p>
            <a:pPr marL="514350" indent="-514350">
              <a:buAutoNum type="alphaLcParenR"/>
            </a:pPr>
            <a:r>
              <a:rPr lang="nb-NO" u="sng" dirty="0" smtClean="0"/>
              <a:t>andre hindringer</a:t>
            </a:r>
            <a:r>
              <a:rPr lang="nb-NO" dirty="0" smtClean="0"/>
              <a:t> for entreprenørens oppfyllelse som byggherren har risikoen for.»</a:t>
            </a:r>
          </a:p>
        </p:txBody>
      </p:sp>
    </p:spTree>
    <p:extLst>
      <p:ext uri="{BB962C8B-B14F-4D97-AF65-F5344CB8AC3E}">
        <p14:creationId xmlns:p14="http://schemas.microsoft.com/office/powerpoint/2010/main" val="70017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Tre grunnvilkår for krav på tid og penger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(1) Fremdriftshindring/økte kostnader, (2) forhold som selskapet har risikoen for, (3) årsakssammenheng</a:t>
            </a:r>
          </a:p>
          <a:p>
            <a:endParaRPr lang="nb-NO" dirty="0"/>
          </a:p>
          <a:p>
            <a:r>
              <a:rPr lang="nb-NO" dirty="0" smtClean="0"/>
              <a:t>Årsaksvilkåret skaper problemene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I tillegg: Beregningsreglene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1586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Opplegget videre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Årsaksvilkåret, beregningsreglene og kontraktens oppbygning</a:t>
            </a:r>
          </a:p>
          <a:p>
            <a:endParaRPr lang="nb-NO" dirty="0"/>
          </a:p>
          <a:p>
            <a:r>
              <a:rPr lang="nb-NO" dirty="0" smtClean="0"/>
              <a:t>Rettspraksis og juridisk teori</a:t>
            </a:r>
          </a:p>
          <a:p>
            <a:endParaRPr lang="nb-NO" dirty="0"/>
          </a:p>
          <a:p>
            <a:r>
              <a:rPr lang="nb-NO" dirty="0" smtClean="0"/>
              <a:t>Utenlandsk rett og bakgrunnsretten</a:t>
            </a:r>
          </a:p>
          <a:p>
            <a:endParaRPr lang="nb-NO" dirty="0"/>
          </a:p>
          <a:p>
            <a:r>
              <a:rPr lang="nb-NO" dirty="0" smtClean="0"/>
              <a:t>Mitt løsningsforslag</a:t>
            </a:r>
          </a:p>
        </p:txBody>
      </p:sp>
    </p:spTree>
    <p:extLst>
      <p:ext uri="{BB962C8B-B14F-4D97-AF65-F5344CB8AC3E}">
        <p14:creationId xmlns:p14="http://schemas.microsoft.com/office/powerpoint/2010/main" val="27145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Årsaksvilkåret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Ulike formuleringer i de ulike kravsbestemmelsene</a:t>
            </a:r>
          </a:p>
          <a:p>
            <a:endParaRPr lang="nb-NO" dirty="0"/>
          </a:p>
          <a:p>
            <a:r>
              <a:rPr lang="nb-NO" dirty="0" smtClean="0"/>
              <a:t>«Som skyldes», «som følge av», «hindrer»</a:t>
            </a:r>
          </a:p>
          <a:p>
            <a:endParaRPr lang="nb-NO" dirty="0"/>
          </a:p>
          <a:p>
            <a:r>
              <a:rPr lang="nb-NO" dirty="0" smtClean="0"/>
              <a:t>To alternative tolkninger: (1) Vilkåret er oppfylt, (2) vilkåret er ikke oppfylt</a:t>
            </a:r>
          </a:p>
        </p:txBody>
      </p:sp>
    </p:spTree>
    <p:extLst>
      <p:ext uri="{BB962C8B-B14F-4D97-AF65-F5344CB8AC3E}">
        <p14:creationId xmlns:p14="http://schemas.microsoft.com/office/powerpoint/2010/main" val="342615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Sammenlign art. 8.4: </a:t>
            </a:r>
            <a:r>
              <a:rPr lang="nb-NO" dirty="0" err="1" smtClean="0"/>
              <a:t>Underleveranse</a:t>
            </a:r>
            <a:r>
              <a:rPr lang="nb-NO" dirty="0" smtClean="0"/>
              <a:t> overført etter kontraktsinngåelsen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Art. 8.4: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«Dersom Selskapet etter inngåelsen av Kontrakten overfører en kontrakt om Underleveranser til Leverandøren … er Leverandørens ansvar for mangler og forsinkelser som </a:t>
            </a:r>
            <a:r>
              <a:rPr lang="nb-NO" u="sng" dirty="0" smtClean="0"/>
              <a:t>alene skyldes</a:t>
            </a:r>
            <a:r>
              <a:rPr lang="nb-NO" dirty="0" smtClean="0"/>
              <a:t> forhold som Underleverandøren svarer for, begrenset …»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707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Beregningsreglene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Art. 13.4 første ledd: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«Virkningene av Endringer av Arbeidet på Fremdriftsplanen skal avtales i den enkelte Endringsordre på grunnlag av den </a:t>
            </a:r>
            <a:r>
              <a:rPr lang="nb-NO" u="sng" dirty="0" smtClean="0"/>
              <a:t>samlede nettoeffekt</a:t>
            </a:r>
            <a:r>
              <a:rPr lang="nb-NO" dirty="0" smtClean="0"/>
              <a:t> av en endring hvor det også tas rimelig hensyn til de samlede forsinkende virkninger av tidligere endringsarbeider.»</a:t>
            </a:r>
          </a:p>
        </p:txBody>
      </p:sp>
    </p:spTree>
    <p:extLst>
      <p:ext uri="{BB962C8B-B14F-4D97-AF65-F5344CB8AC3E}">
        <p14:creationId xmlns:p14="http://schemas.microsoft.com/office/powerpoint/2010/main" val="291477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Kontraktens system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Utgangspunkt 1: Leverandøren må fremme krav for å lempe risikoen over på selskapet</a:t>
            </a:r>
          </a:p>
          <a:p>
            <a:endParaRPr lang="nb-NO" dirty="0"/>
          </a:p>
          <a:p>
            <a:r>
              <a:rPr lang="nb-NO" dirty="0" smtClean="0"/>
              <a:t>Utgangspunkt 2: Leverandøren skal få tid og penger når det oppstår en begivenhet som selskapet har risikoen for</a:t>
            </a:r>
          </a:p>
          <a:p>
            <a:endParaRPr lang="nb-NO" dirty="0"/>
          </a:p>
          <a:p>
            <a:r>
              <a:rPr lang="nb-NO" dirty="0" smtClean="0"/>
              <a:t>Utgangspunktene «slår hverandre i hjel»</a:t>
            </a:r>
          </a:p>
        </p:txBody>
      </p:sp>
    </p:spTree>
    <p:extLst>
      <p:ext uri="{BB962C8B-B14F-4D97-AF65-F5344CB8AC3E}">
        <p14:creationId xmlns:p14="http://schemas.microsoft.com/office/powerpoint/2010/main" val="100070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Retts- og voldgiftspraksis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Rettspraksis om entreprisekontrakter</a:t>
            </a:r>
          </a:p>
          <a:p>
            <a:endParaRPr lang="nb-NO" dirty="0"/>
          </a:p>
          <a:p>
            <a:r>
              <a:rPr lang="nb-NO" dirty="0" smtClean="0"/>
              <a:t>Upublisert voldgiftsdom av 27. juni 1991 (Brækhus, Bech og Kaasen): Fordeling av ansvaret mellom partene</a:t>
            </a:r>
          </a:p>
          <a:p>
            <a:endParaRPr lang="nb-NO" dirty="0"/>
          </a:p>
          <a:p>
            <a:r>
              <a:rPr lang="nb-NO" dirty="0" smtClean="0"/>
              <a:t>Andre voldgiftsdommer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0457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Juridisk teori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Kaasen: Fordeling av ansvaret</a:t>
            </a:r>
          </a:p>
          <a:p>
            <a:endParaRPr lang="nb-NO" dirty="0"/>
          </a:p>
          <a:p>
            <a:r>
              <a:rPr lang="nb-NO" dirty="0" smtClean="0"/>
              <a:t>Enkelte uttalelser i entrepriserettslitteraturen</a:t>
            </a:r>
          </a:p>
          <a:p>
            <a:endParaRPr lang="nb-NO" dirty="0"/>
          </a:p>
          <a:p>
            <a:r>
              <a:rPr lang="nb-NO" dirty="0" smtClean="0"/>
              <a:t>Simonsen: Analogi fra </a:t>
            </a:r>
            <a:r>
              <a:rPr lang="nb-NO" dirty="0" err="1" smtClean="0"/>
              <a:t>skl</a:t>
            </a:r>
            <a:r>
              <a:rPr lang="nb-NO" dirty="0" smtClean="0"/>
              <a:t>. § 5-1 om skadelidtes medvirkning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3657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Presentasjon av problemstillingen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Hvem av partene har ansvaret for en forsinkelse med to konkurrerende årsaker, når hver av partene i utgangspunktet har risikoen for hver sin forsinkelsesårsak</a:t>
            </a:r>
            <a:r>
              <a:rPr lang="nb-NO" dirty="0" smtClean="0"/>
              <a:t>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81423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Utenlandsk rett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Engelsk rett: Tid, men ikke penger</a:t>
            </a:r>
          </a:p>
          <a:p>
            <a:endParaRPr lang="nb-NO" dirty="0"/>
          </a:p>
          <a:p>
            <a:r>
              <a:rPr lang="nb-NO" dirty="0" smtClean="0"/>
              <a:t>Dansk rett: Fordeling av ansvaret, sml. skadelidtes medvirkning?</a:t>
            </a:r>
          </a:p>
        </p:txBody>
      </p:sp>
    </p:spTree>
    <p:extLst>
      <p:ext uri="{BB962C8B-B14F-4D97-AF65-F5344CB8AC3E}">
        <p14:creationId xmlns:p14="http://schemas.microsoft.com/office/powerpoint/2010/main" val="189899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Bakgrunnsretten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Kjøpsloven? </a:t>
            </a:r>
          </a:p>
          <a:p>
            <a:endParaRPr lang="nb-NO" dirty="0"/>
          </a:p>
          <a:p>
            <a:r>
              <a:rPr lang="nb-NO" dirty="0" smtClean="0"/>
              <a:t>Alminnelige kontraktsrettslige prinsipper om kreditormora?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652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Erstatning utenfor kontrakt?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Skadelidtes medvirkning gjelder samvirkende årsaker, jf. «medvirket til skaden ved egen skyld» </a:t>
            </a:r>
          </a:p>
          <a:p>
            <a:endParaRPr lang="nb-NO" dirty="0"/>
          </a:p>
          <a:p>
            <a:r>
              <a:rPr lang="nb-NO" dirty="0" smtClean="0"/>
              <a:t>Argument for tid, men ikke penger?</a:t>
            </a:r>
          </a:p>
          <a:p>
            <a:endParaRPr lang="nb-NO" dirty="0"/>
          </a:p>
          <a:p>
            <a:r>
              <a:rPr lang="nb-NO" dirty="0" smtClean="0"/>
              <a:t>Prinsipielle motargumenter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0535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Min idé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Løsningen ligger i risikofordelingssystemet i kontrakten: Begge har risikoen</a:t>
            </a:r>
          </a:p>
          <a:p>
            <a:endParaRPr lang="nb-NO" dirty="0"/>
          </a:p>
          <a:p>
            <a:r>
              <a:rPr lang="nb-NO" dirty="0" smtClean="0"/>
              <a:t>Støtter den upubliserte voldgiftsdommen av 27. juni 1991 og Kaasen</a:t>
            </a:r>
          </a:p>
          <a:p>
            <a:endParaRPr lang="nb-NO" dirty="0"/>
          </a:p>
          <a:p>
            <a:r>
              <a:rPr lang="nb-NO" dirty="0"/>
              <a:t>Leverandøren får både tid og penger, men kravene må </a:t>
            </a:r>
            <a:r>
              <a:rPr lang="nb-NO" dirty="0" smtClean="0"/>
              <a:t>reduseres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8043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Støtteargumenter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Kaasen: Må sanksjonere kontraktsbrudd for å skape tilstrekkelig oppfyllelsespress</a:t>
            </a:r>
          </a:p>
          <a:p>
            <a:endParaRPr lang="nb-NO" dirty="0"/>
          </a:p>
          <a:p>
            <a:r>
              <a:rPr lang="nb-NO" dirty="0" smtClean="0"/>
              <a:t>Unngår tilfeldig fordel</a:t>
            </a:r>
          </a:p>
          <a:p>
            <a:endParaRPr lang="nb-NO" dirty="0"/>
          </a:p>
          <a:p>
            <a:r>
              <a:rPr lang="nb-NO" dirty="0" smtClean="0"/>
              <a:t>Samsvar med domstolenes håndtering av samvirkende årsaker</a:t>
            </a:r>
          </a:p>
          <a:p>
            <a:endParaRPr lang="nb-NO" dirty="0"/>
          </a:p>
          <a:p>
            <a:r>
              <a:rPr lang="nb-NO" dirty="0" smtClean="0"/>
              <a:t>Den rimeligste løsningen?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6378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Hvordan skal ansvaret deles?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Utgangspunkt: Reduseres med 50 %</a:t>
            </a:r>
          </a:p>
          <a:p>
            <a:endParaRPr lang="nb-NO" dirty="0"/>
          </a:p>
          <a:p>
            <a:r>
              <a:rPr lang="nb-NO" dirty="0" smtClean="0"/>
              <a:t>Unntak ved forsett og grov uaktsomhet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8595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Nærmere om problemstillingen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Konkurrerende årsaker: Begge årsakene er alene tilstrekkelige til å forårsake forsinkelsen</a:t>
            </a:r>
          </a:p>
          <a:p>
            <a:endParaRPr lang="nb-NO" dirty="0"/>
          </a:p>
          <a:p>
            <a:r>
              <a:rPr lang="nb-NO" dirty="0" smtClean="0"/>
              <a:t>Samvirkende årsaker faller utenfor oppgavens tema</a:t>
            </a:r>
          </a:p>
          <a:p>
            <a:endParaRPr lang="nb-NO" dirty="0"/>
          </a:p>
          <a:p>
            <a:r>
              <a:rPr lang="nb-NO" dirty="0" smtClean="0"/>
              <a:t>Risikoforutsetningen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316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Forsinkelsesdefinisjonen i NF 15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NF 15 art. 24.1 første ledd: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«Ut over det som er fastlagt om forsinket fremdrift i art. 11, foreligger forsinkelse når det Arbeid Vedlegg C forutsetter ikke er kontraktsmessig utført på tidspunktet for en dagmulktsanksjonert milepæl.»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Vedlegg C inneholder kontraktens fremdriftsplan, jf. art. 2.1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3213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Betydningen av selskapets valgrett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Art. 13.4 annet ledd: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«Med de begrensninger som følger av art. 12.1 kan Selskapet, uavhengig av om Leverandøren har oversendt Endringsordrekrav eller ikke, </a:t>
            </a:r>
            <a:r>
              <a:rPr lang="nb-NO" u="sng" dirty="0" smtClean="0"/>
              <a:t>kreve at Leverandøren setter i verk særlige tiltak for å unngå at et endringsarbeid får virkning for Fremdriftsplanen</a:t>
            </a:r>
            <a:r>
              <a:rPr lang="nb-NO" dirty="0" smtClean="0"/>
              <a:t> eller for å begrense konsekvenser av Selskapets endringer.»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8949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Reguleringen i NF 15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Ingen egne regler om konkurrerende årsaker</a:t>
            </a:r>
          </a:p>
          <a:p>
            <a:endParaRPr lang="nb-NO" dirty="0"/>
          </a:p>
          <a:p>
            <a:r>
              <a:rPr lang="nb-NO" dirty="0" smtClean="0"/>
              <a:t>Selskapets krav på dagmulkt, jf. art. 24.2</a:t>
            </a:r>
          </a:p>
          <a:p>
            <a:endParaRPr lang="nb-NO" dirty="0" smtClean="0"/>
          </a:p>
          <a:p>
            <a:r>
              <a:rPr lang="nb-NO" dirty="0" smtClean="0"/>
              <a:t>Leverandørens krav på justering av fremdriftsplanen og kontraktsprisen, jf. f.eks. art. 13, art. 27.1 og art. 28.3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8448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Forholdet mellom dagmulkt og justering av fremdriftsplanen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Art. 24.2: «de dagmulktsanksjonerte milepæler som er fastsatt i Vedlegg C»</a:t>
            </a:r>
          </a:p>
          <a:p>
            <a:endParaRPr lang="nb-NO" dirty="0"/>
          </a:p>
          <a:p>
            <a:r>
              <a:rPr lang="nb-NO" dirty="0" smtClean="0"/>
              <a:t>Art. 2.1: Vedlegg C er «Fremdriftsplanen»</a:t>
            </a:r>
          </a:p>
          <a:p>
            <a:endParaRPr lang="nb-NO" dirty="0"/>
          </a:p>
          <a:p>
            <a:r>
              <a:rPr lang="nb-NO" dirty="0"/>
              <a:t>A</a:t>
            </a:r>
            <a:r>
              <a:rPr lang="nb-NO" dirty="0" smtClean="0"/>
              <a:t>rt. 27.1: «justering av Fremdriftsplanen»</a:t>
            </a:r>
          </a:p>
        </p:txBody>
      </p:sp>
    </p:spTree>
    <p:extLst>
      <p:ext uri="{BB962C8B-B14F-4D97-AF65-F5344CB8AC3E}">
        <p14:creationId xmlns:p14="http://schemas.microsoft.com/office/powerpoint/2010/main" val="2299700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Sammenlign NS 8405 punkt 34.2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«Byggherren kan kreve dagmulkt dersom arbeidet ikke er ferdigstilt innen de dagmulktbelagte frister som gjelder etter 34.1, </a:t>
            </a:r>
            <a:r>
              <a:rPr lang="nb-NO" u="sng" dirty="0" smtClean="0"/>
              <a:t>eventuelt justert for entreprenørens fristforlengelse</a:t>
            </a:r>
            <a:r>
              <a:rPr lang="nb-NO" dirty="0" smtClean="0"/>
              <a:t>.»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7713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To underproblemstillinger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(1) Har leverandøren krav på tid?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(2) Har leverandøren krav på penger?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7570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NIFS mal</Template>
  <TotalTime>1037</TotalTime>
  <Words>827</Words>
  <Application>Microsoft Office PowerPoint</Application>
  <PresentationFormat>On-screen Show (4:3)</PresentationFormat>
  <Paragraphs>128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Blank Presentation</vt:lpstr>
      <vt:lpstr>Knut Klever Næss, vitenskapelig assistent</vt:lpstr>
      <vt:lpstr>Presentasjon av problemstillingen</vt:lpstr>
      <vt:lpstr>Nærmere om problemstillingen</vt:lpstr>
      <vt:lpstr>Forsinkelsesdefinisjonen i NF 15</vt:lpstr>
      <vt:lpstr>Betydningen av selskapets valgrett</vt:lpstr>
      <vt:lpstr>Reguleringen i NF 15</vt:lpstr>
      <vt:lpstr>Forholdet mellom dagmulkt og justering av fremdriftsplanen</vt:lpstr>
      <vt:lpstr>Sammenlign NS 8405 punkt 34.2</vt:lpstr>
      <vt:lpstr>To underproblemstillinger</vt:lpstr>
      <vt:lpstr>Tre grunnvilkår for krav på tid og penger</vt:lpstr>
      <vt:lpstr>Sammenlign NS 8405 punkt 24.1</vt:lpstr>
      <vt:lpstr>Tre grunnvilkår for krav på tid og penger</vt:lpstr>
      <vt:lpstr>Opplegget videre</vt:lpstr>
      <vt:lpstr>Årsaksvilkåret</vt:lpstr>
      <vt:lpstr>Sammenlign art. 8.4: Underleveranse overført etter kontraktsinngåelsen</vt:lpstr>
      <vt:lpstr>Beregningsreglene</vt:lpstr>
      <vt:lpstr>Kontraktens system</vt:lpstr>
      <vt:lpstr>Retts- og voldgiftspraksis</vt:lpstr>
      <vt:lpstr>Juridisk teori</vt:lpstr>
      <vt:lpstr>Utenlandsk rett</vt:lpstr>
      <vt:lpstr>Bakgrunnsretten</vt:lpstr>
      <vt:lpstr>Erstatning utenfor kontrakt?</vt:lpstr>
      <vt:lpstr>Min idé</vt:lpstr>
      <vt:lpstr>Støtteargumenter</vt:lpstr>
      <vt:lpstr>Hvordan skal ansvaret deles?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Knut Magnus Klever Næss</dc:creator>
  <cp:lastModifiedBy>Ernst Nordtveit</cp:lastModifiedBy>
  <cp:revision>84</cp:revision>
  <dcterms:created xsi:type="dcterms:W3CDTF">2017-11-27T10:03:47Z</dcterms:created>
  <dcterms:modified xsi:type="dcterms:W3CDTF">2017-12-04T11:36:28Z</dcterms:modified>
</cp:coreProperties>
</file>