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57" r:id="rId3"/>
    <p:sldId id="264" r:id="rId4"/>
    <p:sldId id="262" r:id="rId5"/>
    <p:sldId id="265" r:id="rId6"/>
    <p:sldId id="258" r:id="rId7"/>
    <p:sldId id="259" r:id="rId8"/>
    <p:sldId id="263" r:id="rId9"/>
    <p:sldId id="267" r:id="rId10"/>
    <p:sldId id="260" r:id="rId11"/>
    <p:sldId id="266" r:id="rId12"/>
    <p:sldId id="261" r:id="rId1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EB5"/>
    <a:srgbClr val="C88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350" autoAdjust="0"/>
  </p:normalViewPr>
  <p:slideViewPr>
    <p:cSldViewPr snapToGrid="0">
      <p:cViewPr>
        <p:scale>
          <a:sx n="70" d="100"/>
          <a:sy n="70" d="100"/>
        </p:scale>
        <p:origin x="-432"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AEB41-FCFA-4DFE-B151-D8AE9C4ADE01}" type="datetimeFigureOut">
              <a:rPr lang="nb-NO" smtClean="0"/>
              <a:t>29.11.2018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F05A0-F9C7-4A25-BF70-45C6FB150F54}" type="slidenum">
              <a:rPr lang="nb-NO" smtClean="0"/>
              <a:t>‹#›</a:t>
            </a:fld>
            <a:endParaRPr lang="nb-NO"/>
          </a:p>
        </p:txBody>
      </p:sp>
    </p:spTree>
    <p:extLst>
      <p:ext uri="{BB962C8B-B14F-4D97-AF65-F5344CB8AC3E}">
        <p14:creationId xmlns:p14="http://schemas.microsoft.com/office/powerpoint/2010/main" val="65169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Kan være en god sparringspartner for revisjon av samarbeidsavtalen.</a:t>
            </a:r>
          </a:p>
        </p:txBody>
      </p:sp>
      <p:sp>
        <p:nvSpPr>
          <p:cNvPr id="4" name="Plassholder for lysbildenummer 3"/>
          <p:cNvSpPr>
            <a:spLocks noGrp="1"/>
          </p:cNvSpPr>
          <p:nvPr>
            <p:ph type="sldNum" sz="quarter" idx="10"/>
          </p:nvPr>
        </p:nvSpPr>
        <p:spPr/>
        <p:txBody>
          <a:bodyPr/>
          <a:lstStyle/>
          <a:p>
            <a:fld id="{73CF05A0-F9C7-4A25-BF70-45C6FB150F54}" type="slidenum">
              <a:rPr lang="nb-NO" smtClean="0"/>
              <a:t>7</a:t>
            </a:fld>
            <a:endParaRPr lang="nb-NO"/>
          </a:p>
        </p:txBody>
      </p:sp>
    </p:spTree>
    <p:extLst>
      <p:ext uri="{BB962C8B-B14F-4D97-AF65-F5344CB8AC3E}">
        <p14:creationId xmlns:p14="http://schemas.microsoft.com/office/powerpoint/2010/main" val="77620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Redigert av Ajourføringsgruppen. Marte Røv er vel her.</a:t>
            </a:r>
          </a:p>
          <a:p>
            <a:r>
              <a:rPr lang="nb-NO" dirty="0"/>
              <a:t>Nå med muligheter for integrasjon med de tidligere nevnte løsningene, deriblant L2S</a:t>
            </a:r>
          </a:p>
          <a:p>
            <a:r>
              <a:rPr lang="nb-NO" dirty="0"/>
              <a:t>God ressurs også for ikke-jurister, på engelsk også!</a:t>
            </a:r>
          </a:p>
          <a:p>
            <a:r>
              <a:rPr lang="nb-NO" dirty="0"/>
              <a:t>Inneholder mange «gamle» brev</a:t>
            </a:r>
          </a:p>
          <a:p>
            <a:r>
              <a:rPr lang="nb-NO" dirty="0"/>
              <a:t>Kan med fordel utvides til HMS Regelverket.</a:t>
            </a:r>
          </a:p>
        </p:txBody>
      </p:sp>
      <p:sp>
        <p:nvSpPr>
          <p:cNvPr id="4" name="Plassholder for lysbildenummer 3"/>
          <p:cNvSpPr>
            <a:spLocks noGrp="1"/>
          </p:cNvSpPr>
          <p:nvPr>
            <p:ph type="sldNum" sz="quarter" idx="10"/>
          </p:nvPr>
        </p:nvSpPr>
        <p:spPr/>
        <p:txBody>
          <a:bodyPr/>
          <a:lstStyle/>
          <a:p>
            <a:fld id="{73CF05A0-F9C7-4A25-BF70-45C6FB150F54}" type="slidenum">
              <a:rPr lang="nb-NO" smtClean="0"/>
              <a:t>9</a:t>
            </a:fld>
            <a:endParaRPr lang="nb-NO"/>
          </a:p>
        </p:txBody>
      </p:sp>
    </p:spTree>
    <p:extLst>
      <p:ext uri="{BB962C8B-B14F-4D97-AF65-F5344CB8AC3E}">
        <p14:creationId xmlns:p14="http://schemas.microsoft.com/office/powerpoint/2010/main" val="3775645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rs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normAutofit/>
          </a:bodyPr>
          <a:lstStyle>
            <a:lvl1pPr algn="ctr">
              <a:defRPr sz="4800" b="1">
                <a:solidFill>
                  <a:srgbClr val="618EB5"/>
                </a:solidFill>
                <a:latin typeface="Arial" panose="020B0604020202020204" pitchFamily="34" charset="0"/>
                <a:cs typeface="Arial" panose="020B0604020202020204" pitchFamily="34" charset="0"/>
              </a:defRPr>
            </a:lvl1pPr>
          </a:lstStyle>
          <a:p>
            <a:r>
              <a:rPr lang="nb-NO"/>
              <a:t>Klikk for å redigere tittelstil</a:t>
            </a:r>
            <a:endParaRPr lang="nb-NO" dirty="0"/>
          </a:p>
        </p:txBody>
      </p:sp>
      <p:sp>
        <p:nvSpPr>
          <p:cNvPr id="3" name="Undertittel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5" name="Plassholder for bunntekst 4"/>
          <p:cNvSpPr>
            <a:spLocks noGrp="1"/>
          </p:cNvSpPr>
          <p:nvPr>
            <p:ph type="ftr" sz="quarter" idx="11"/>
          </p:nvPr>
        </p:nvSpPr>
        <p:spPr/>
        <p:txBody>
          <a:bodyPr/>
          <a:lstStyle>
            <a:lvl1pPr>
              <a:defRPr sz="1400">
                <a:solidFill>
                  <a:schemeClr val="bg1"/>
                </a:solidFill>
                <a:latin typeface="HelveticaNeueLT Std Med" panose="020B0604020202020204" pitchFamily="34" charset="0"/>
              </a:defRPr>
            </a:lvl1pPr>
          </a:lstStyle>
          <a:p>
            <a:r>
              <a:rPr lang="nb-NO"/>
              <a:t>www.epim.no</a:t>
            </a:r>
            <a:endParaRPr lang="nb-NO" dirty="0"/>
          </a:p>
        </p:txBody>
      </p:sp>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4893" y="299401"/>
            <a:ext cx="2426213" cy="899162"/>
          </a:xfrm>
          <a:prstGeom prst="rect">
            <a:avLst/>
          </a:prstGeom>
        </p:spPr>
      </p:pic>
    </p:spTree>
    <p:extLst>
      <p:ext uri="{BB962C8B-B14F-4D97-AF65-F5344CB8AC3E}">
        <p14:creationId xmlns:p14="http://schemas.microsoft.com/office/powerpoint/2010/main" val="241360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gn="l">
              <a:defRPr/>
            </a:lvl1pPr>
          </a:lstStyle>
          <a:p>
            <a:r>
              <a:rPr lang="nb-NO"/>
              <a:t>Klikk for å redigere tittelstil</a:t>
            </a:r>
            <a:endParaRPr lang="nb-NO" dirty="0"/>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a:t>
            </a:fld>
            <a:endParaRPr lang="nb-NO"/>
          </a:p>
        </p:txBody>
      </p:sp>
      <p:sp>
        <p:nvSpPr>
          <p:cNvPr id="5" name="Plassholder for tekst 6"/>
          <p:cNvSpPr>
            <a:spLocks noGrp="1"/>
          </p:cNvSpPr>
          <p:nvPr>
            <p:ph idx="1"/>
          </p:nvPr>
        </p:nvSpPr>
        <p:spPr>
          <a:xfrm>
            <a:off x="838200" y="1554480"/>
            <a:ext cx="10515600" cy="462248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8415" y="398448"/>
            <a:ext cx="865385" cy="900000"/>
          </a:xfrm>
          <a:prstGeom prst="rect">
            <a:avLst/>
          </a:prstGeom>
        </p:spPr>
      </p:pic>
    </p:spTree>
    <p:extLst>
      <p:ext uri="{BB962C8B-B14F-4D97-AF65-F5344CB8AC3E}">
        <p14:creationId xmlns:p14="http://schemas.microsoft.com/office/powerpoint/2010/main" val="585546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933323"/>
          </a:xfrm>
          <a:prstGeom prst="rect">
            <a:avLst/>
          </a:prstGeom>
        </p:spPr>
        <p:txBody>
          <a:bodyPr vert="horz" lIns="91440" tIns="45720" rIns="91440" bIns="45720" rtlCol="0" anchor="ctr">
            <a:normAutofit/>
          </a:bodyPr>
          <a:lstStyle/>
          <a:p>
            <a:r>
              <a:rPr lang="nb-NO" dirty="0"/>
              <a:t>Klikk for å redigere tittelstil</a:t>
            </a:r>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r>
              <a:rPr lang="nb-NO"/>
              <a:t>www.epim.no</a:t>
            </a:r>
            <a:endParaRPr lang="nb-NO" dirty="0"/>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98A9F0F9-130F-4951-99EF-F1A7F544A3BB}" type="slidenum">
              <a:rPr lang="nb-NO" smtClean="0"/>
              <a:pPr/>
              <a:t>‹#›</a:t>
            </a:fld>
            <a:endParaRPr lang="nb-NO"/>
          </a:p>
        </p:txBody>
      </p:sp>
      <p:pic>
        <p:nvPicPr>
          <p:cNvPr id="4" name="Bild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356350"/>
            <a:ext cx="971390" cy="360000"/>
          </a:xfrm>
          <a:prstGeom prst="rect">
            <a:avLst/>
          </a:prstGeom>
        </p:spPr>
      </p:pic>
      <p:sp>
        <p:nvSpPr>
          <p:cNvPr id="7" name="Plassholder for tekst 6"/>
          <p:cNvSpPr>
            <a:spLocks noGrp="1"/>
          </p:cNvSpPr>
          <p:nvPr>
            <p:ph type="body" idx="1"/>
          </p:nvPr>
        </p:nvSpPr>
        <p:spPr>
          <a:xfrm>
            <a:off x="838200" y="1554480"/>
            <a:ext cx="10515600" cy="462248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Første nivå</a:t>
            </a:r>
          </a:p>
          <a:p>
            <a:pPr lvl="2"/>
            <a:r>
              <a:rPr lang="nb-NO" dirty="0"/>
              <a:t>Andre nivå</a:t>
            </a:r>
          </a:p>
          <a:p>
            <a:pPr lvl="3"/>
            <a:r>
              <a:rPr lang="nb-NO" dirty="0"/>
              <a:t>Tredje nivå</a:t>
            </a:r>
          </a:p>
          <a:p>
            <a:pPr lvl="4"/>
            <a:r>
              <a:rPr lang="nb-NO" dirty="0"/>
              <a:t>Fjerde nivå</a:t>
            </a:r>
          </a:p>
        </p:txBody>
      </p:sp>
    </p:spTree>
    <p:extLst>
      <p:ext uri="{BB962C8B-B14F-4D97-AF65-F5344CB8AC3E}">
        <p14:creationId xmlns:p14="http://schemas.microsoft.com/office/powerpoint/2010/main" val="34409126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r" defTabSz="914400" rtl="0" eaLnBrk="1" latinLnBrk="0" hangingPunct="1">
        <a:lnSpc>
          <a:spcPct val="90000"/>
        </a:lnSpc>
        <a:spcBef>
          <a:spcPct val="0"/>
        </a:spcBef>
        <a:buNone/>
        <a:defRPr sz="2800" b="1" kern="1200">
          <a:solidFill>
            <a:srgbClr val="618EB5"/>
          </a:solidFill>
          <a:latin typeface="+mj-lt"/>
          <a:ea typeface="+mj-ea"/>
          <a:cs typeface="+mj-cs"/>
        </a:defRPr>
      </a:lvl1pPr>
    </p:titleStyle>
    <p:bodyStyle>
      <a:lvl1pPr marL="0" indent="0" algn="l" defTabSz="914400" rtl="0" eaLnBrk="1" latinLnBrk="0" hangingPunct="1">
        <a:lnSpc>
          <a:spcPct val="90000"/>
        </a:lnSpc>
        <a:spcBef>
          <a:spcPts val="1000"/>
        </a:spcBef>
        <a:buFont typeface="+mj-lt"/>
        <a:buNone/>
        <a:defRPr sz="1600" b="0" kern="1200">
          <a:solidFill>
            <a:schemeClr val="tx1"/>
          </a:solidFill>
          <a:latin typeface="+mn-lt"/>
          <a:ea typeface="+mn-ea"/>
          <a:cs typeface="+mn-cs"/>
        </a:defRPr>
      </a:lvl1pPr>
      <a:lvl2pPr marL="285750" indent="-28575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2pPr>
      <a:lvl3pPr marL="712788" indent="-355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3pPr>
      <a:lvl4pPr marL="1079500" indent="-366713"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4pPr>
      <a:lvl5pPr marL="1435100" indent="-355600" algn="l" defTabSz="914400" rtl="0" eaLnBrk="1" latinLnBrk="0" hangingPunct="1">
        <a:lnSpc>
          <a:spcPct val="90000"/>
        </a:lnSpc>
        <a:spcBef>
          <a:spcPts val="500"/>
        </a:spcBef>
        <a:buFont typeface="Arial" panose="020B0604020202020204" pitchFamily="34" charset="0"/>
        <a:buChar char="•"/>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Det 41. bergenske petroleumsrettssymposium</a:t>
            </a:r>
          </a:p>
        </p:txBody>
      </p:sp>
      <p:sp>
        <p:nvSpPr>
          <p:cNvPr id="3" name="Undertittel 2"/>
          <p:cNvSpPr>
            <a:spLocks noGrp="1"/>
          </p:cNvSpPr>
          <p:nvPr>
            <p:ph type="subTitle" idx="1"/>
          </p:nvPr>
        </p:nvSpPr>
        <p:spPr/>
        <p:txBody>
          <a:bodyPr/>
          <a:lstStyle/>
          <a:p>
            <a:r>
              <a:rPr lang="nb-NO" dirty="0"/>
              <a:t>Morten Helgaland</a:t>
            </a:r>
          </a:p>
          <a:p>
            <a:r>
              <a:rPr lang="nb-NO" dirty="0"/>
              <a:t>EPIM</a:t>
            </a:r>
          </a:p>
        </p:txBody>
      </p:sp>
    </p:spTree>
    <p:extLst>
      <p:ext uri="{BB962C8B-B14F-4D97-AF65-F5344CB8AC3E}">
        <p14:creationId xmlns:p14="http://schemas.microsoft.com/office/powerpoint/2010/main" val="279734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Hva skal vi bli?</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10</a:t>
            </a:fld>
            <a:endParaRPr lang="nb-NO"/>
          </a:p>
        </p:txBody>
      </p:sp>
      <p:sp>
        <p:nvSpPr>
          <p:cNvPr id="5" name="Plassholder for innhold 4"/>
          <p:cNvSpPr>
            <a:spLocks noGrp="1"/>
          </p:cNvSpPr>
          <p:nvPr>
            <p:ph idx="1"/>
          </p:nvPr>
        </p:nvSpPr>
        <p:spPr>
          <a:xfrm>
            <a:off x="838200" y="1554480"/>
            <a:ext cx="6007873" cy="4622483"/>
          </a:xfrm>
        </p:spPr>
        <p:txBody>
          <a:bodyPr/>
          <a:lstStyle/>
          <a:p>
            <a:r>
              <a:rPr lang="nb-NO" dirty="0"/>
              <a:t>Styret iverksatte en mer omfattende strategiprosess i 2018.</a:t>
            </a:r>
          </a:p>
          <a:p>
            <a:r>
              <a:rPr lang="nb-NO" dirty="0"/>
              <a:t>Prosessen konkluderte med «mer av det samme» men med ny forretningsmodell og en tydeligere egenstemme.</a:t>
            </a:r>
          </a:p>
          <a:p>
            <a:r>
              <a:rPr lang="nb-NO" dirty="0"/>
              <a:t>En viktig faktor for å få dette til var tettere samarbeid med Norsk Olje og Gass.</a:t>
            </a:r>
          </a:p>
          <a:p>
            <a:r>
              <a:rPr lang="nb-NO" dirty="0"/>
              <a:t>En intensjonsavtale blir nå signert for å se på mulighetene for en tettere integrasjon med Norsk Olje og Gass.</a:t>
            </a:r>
          </a:p>
        </p:txBody>
      </p:sp>
      <p:pic>
        <p:nvPicPr>
          <p:cNvPr id="47" name="Bilde 46">
            <a:extLst>
              <a:ext uri="{FF2B5EF4-FFF2-40B4-BE49-F238E27FC236}">
                <a16:creationId xmlns:a16="http://schemas.microsoft.com/office/drawing/2014/main" xmlns="" id="{D9D65FAF-0C65-42AF-BF00-8B2FB4001DCE}"/>
              </a:ext>
            </a:extLst>
          </p:cNvPr>
          <p:cNvPicPr>
            <a:picLocks noChangeAspect="1"/>
          </p:cNvPicPr>
          <p:nvPr/>
        </p:nvPicPr>
        <p:blipFill>
          <a:blip r:embed="rId2"/>
          <a:stretch>
            <a:fillRect/>
          </a:stretch>
        </p:blipFill>
        <p:spPr>
          <a:xfrm>
            <a:off x="5001371" y="2505228"/>
            <a:ext cx="6967844" cy="3851122"/>
          </a:xfrm>
          <a:prstGeom prst="rect">
            <a:avLst/>
          </a:prstGeom>
        </p:spPr>
      </p:pic>
    </p:spTree>
    <p:extLst>
      <p:ext uri="{BB962C8B-B14F-4D97-AF65-F5344CB8AC3E}">
        <p14:creationId xmlns:p14="http://schemas.microsoft.com/office/powerpoint/2010/main" val="4155321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Hva har jeg sagt?</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11</a:t>
            </a:fld>
            <a:endParaRPr lang="nb-NO"/>
          </a:p>
        </p:txBody>
      </p:sp>
      <p:sp>
        <p:nvSpPr>
          <p:cNvPr id="5" name="Plassholder for innhold 4"/>
          <p:cNvSpPr>
            <a:spLocks noGrp="1"/>
          </p:cNvSpPr>
          <p:nvPr>
            <p:ph idx="1"/>
          </p:nvPr>
        </p:nvSpPr>
        <p:spPr/>
        <p:txBody>
          <a:bodyPr/>
          <a:lstStyle/>
          <a:p>
            <a:pPr marL="285750" indent="-285750">
              <a:buFontTx/>
              <a:buChar char="-"/>
            </a:pPr>
            <a:r>
              <a:rPr lang="nb-NO" dirty="0"/>
              <a:t>Vi er en medlemsforening for Operatørene på norsk sokkel</a:t>
            </a:r>
          </a:p>
          <a:p>
            <a:pPr marL="285750" indent="-285750">
              <a:buFontTx/>
              <a:buChar char="-"/>
            </a:pPr>
            <a:r>
              <a:rPr lang="nb-NO" dirty="0"/>
              <a:t>Vi finnes for å digitalisere informasjonsdeling</a:t>
            </a:r>
          </a:p>
          <a:p>
            <a:pPr marL="285750" indent="-285750">
              <a:buFontTx/>
              <a:buChar char="-"/>
            </a:pPr>
            <a:r>
              <a:rPr lang="nb-NO" dirty="0"/>
              <a:t>Vi leverer for tiden 15 tjenester og 10+ prosjekter – mange for å gjøre hverdagen deres enklere.</a:t>
            </a:r>
          </a:p>
          <a:p>
            <a:pPr marL="285750" indent="-285750">
              <a:buFontTx/>
              <a:buChar char="-"/>
            </a:pPr>
            <a:r>
              <a:rPr lang="nb-NO" dirty="0"/>
              <a:t>Vi skal snakke med litt høyere stemme og jobbe tettere med Norsk olje og gass.</a:t>
            </a:r>
          </a:p>
          <a:p>
            <a:pPr marL="285750" indent="-285750">
              <a:buFontTx/>
              <a:buChar char="-"/>
            </a:pPr>
            <a:endParaRPr lang="nb-NO" dirty="0"/>
          </a:p>
          <a:p>
            <a:endParaRPr lang="nb-NO" dirty="0"/>
          </a:p>
        </p:txBody>
      </p:sp>
    </p:spTree>
    <p:extLst>
      <p:ext uri="{BB962C8B-B14F-4D97-AF65-F5344CB8AC3E}">
        <p14:creationId xmlns:p14="http://schemas.microsoft.com/office/powerpoint/2010/main" val="97240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Hva lurer du på?</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12</a:t>
            </a:fld>
            <a:endParaRPr lang="nb-NO"/>
          </a:p>
        </p:txBody>
      </p:sp>
      <p:sp>
        <p:nvSpPr>
          <p:cNvPr id="5" name="Plassholder for innhold 4"/>
          <p:cNvSpPr>
            <a:spLocks noGrp="1"/>
          </p:cNvSpPr>
          <p:nvPr>
            <p:ph idx="1"/>
          </p:nvPr>
        </p:nvSpPr>
        <p:spPr/>
        <p:txBody>
          <a:bodyPr/>
          <a:lstStyle/>
          <a:p>
            <a:endParaRPr lang="nb-NO" dirty="0"/>
          </a:p>
        </p:txBody>
      </p:sp>
    </p:spTree>
    <p:extLst>
      <p:ext uri="{BB962C8B-B14F-4D97-AF65-F5344CB8AC3E}">
        <p14:creationId xmlns:p14="http://schemas.microsoft.com/office/powerpoint/2010/main" val="201549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Hvem er jeg?</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2</a:t>
            </a:fld>
            <a:endParaRPr lang="nb-NO"/>
          </a:p>
        </p:txBody>
      </p:sp>
      <p:sp>
        <p:nvSpPr>
          <p:cNvPr id="5" name="Plassholder for innhold 4"/>
          <p:cNvSpPr>
            <a:spLocks noGrp="1"/>
          </p:cNvSpPr>
          <p:nvPr>
            <p:ph idx="1"/>
          </p:nvPr>
        </p:nvSpPr>
        <p:spPr/>
        <p:txBody>
          <a:bodyPr/>
          <a:lstStyle/>
          <a:p>
            <a:endParaRPr lang="nb-NO" dirty="0"/>
          </a:p>
          <a:p>
            <a:endParaRPr lang="nb-NO" dirty="0"/>
          </a:p>
          <a:p>
            <a:pPr marL="342900" indent="-342900">
              <a:buFontTx/>
              <a:buChar char="-"/>
            </a:pPr>
            <a:r>
              <a:rPr lang="nb-NO" sz="2000" i="1" dirty="0"/>
              <a:t>Hei. Jeg heter Morten Helgaland og jeg er </a:t>
            </a:r>
            <a:r>
              <a:rPr lang="nb-NO" sz="2000" i="1" dirty="0" smtClean="0"/>
              <a:t>den første, andre – nei tredje eneste </a:t>
            </a:r>
            <a:r>
              <a:rPr lang="nb-NO" sz="2000" i="1" dirty="0"/>
              <a:t>ikke-juristen her.</a:t>
            </a:r>
          </a:p>
          <a:p>
            <a:endParaRPr lang="nb-NO" sz="2000" i="1" dirty="0"/>
          </a:p>
        </p:txBody>
      </p:sp>
    </p:spTree>
    <p:extLst>
      <p:ext uri="{BB962C8B-B14F-4D97-AF65-F5344CB8AC3E}">
        <p14:creationId xmlns:p14="http://schemas.microsoft.com/office/powerpoint/2010/main" val="279726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Hvor er Oluf?</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3</a:t>
            </a:fld>
            <a:endParaRPr lang="nb-NO"/>
          </a:p>
        </p:txBody>
      </p:sp>
      <p:sp>
        <p:nvSpPr>
          <p:cNvPr id="5" name="Plassholder for innhold 4"/>
          <p:cNvSpPr>
            <a:spLocks noGrp="1"/>
          </p:cNvSpPr>
          <p:nvPr>
            <p:ph idx="1"/>
          </p:nvPr>
        </p:nvSpPr>
        <p:spPr/>
        <p:txBody>
          <a:bodyPr/>
          <a:lstStyle/>
          <a:p>
            <a:endParaRPr lang="nb-NO" dirty="0"/>
          </a:p>
          <a:p>
            <a:endParaRPr lang="nb-NO" dirty="0"/>
          </a:p>
          <a:p>
            <a:pPr marL="342900" indent="-342900">
              <a:buFontTx/>
              <a:buChar char="-"/>
            </a:pPr>
            <a:r>
              <a:rPr lang="nb-NO" sz="2000" i="1" dirty="0"/>
              <a:t>Hei alle sammen. Jeg ble dessverre forhindret fra å delta i år og har måttet sende en stedfortreder. Fint om dere tar vel imot Morten. Han er en snill men litt sjenert gutt. Vi har i fellesskap bestemt hva han skal fortelle om i dag.</a:t>
            </a:r>
          </a:p>
          <a:p>
            <a:pPr marL="342900" indent="-342900">
              <a:buFontTx/>
              <a:buChar char="-"/>
            </a:pPr>
            <a:endParaRPr lang="nb-NO" sz="2000" i="1" dirty="0"/>
          </a:p>
          <a:p>
            <a:pPr marL="1055688" lvl="2" indent="-342900">
              <a:buFontTx/>
              <a:buChar char="-"/>
            </a:pPr>
            <a:r>
              <a:rPr lang="nb-NO" sz="2000" dirty="0"/>
              <a:t>Oluf Bjørndal, Legal </a:t>
            </a:r>
            <a:r>
              <a:rPr lang="nb-NO" sz="2000" dirty="0" err="1"/>
              <a:t>Counsel</a:t>
            </a:r>
            <a:r>
              <a:rPr lang="nb-NO" sz="2000" dirty="0"/>
              <a:t>, EPIM</a:t>
            </a:r>
          </a:p>
        </p:txBody>
      </p:sp>
    </p:spTree>
    <p:extLst>
      <p:ext uri="{BB962C8B-B14F-4D97-AF65-F5344CB8AC3E}">
        <p14:creationId xmlns:p14="http://schemas.microsoft.com/office/powerpoint/2010/main" val="2555940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Hva skal jeg snakke om?</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4</a:t>
            </a:fld>
            <a:endParaRPr lang="nb-NO"/>
          </a:p>
        </p:txBody>
      </p:sp>
      <p:sp>
        <p:nvSpPr>
          <p:cNvPr id="5" name="Plassholder for innhold 4"/>
          <p:cNvSpPr>
            <a:spLocks noGrp="1"/>
          </p:cNvSpPr>
          <p:nvPr>
            <p:ph idx="1"/>
          </p:nvPr>
        </p:nvSpPr>
        <p:spPr/>
        <p:txBody>
          <a:bodyPr/>
          <a:lstStyle/>
          <a:p>
            <a:pPr marL="285750" indent="-285750">
              <a:buFontTx/>
              <a:buChar char="-"/>
            </a:pPr>
            <a:r>
              <a:rPr lang="nb-NO" dirty="0"/>
              <a:t>Hvem er vi?</a:t>
            </a:r>
          </a:p>
          <a:p>
            <a:pPr marL="285750" indent="-285750">
              <a:buFontTx/>
              <a:buChar char="-"/>
            </a:pPr>
            <a:r>
              <a:rPr lang="nb-NO" dirty="0"/>
              <a:t>Hvorfor finnes vi?</a:t>
            </a:r>
          </a:p>
          <a:p>
            <a:pPr marL="285750" indent="-285750">
              <a:buFontTx/>
              <a:buChar char="-"/>
            </a:pPr>
            <a:r>
              <a:rPr lang="nb-NO" dirty="0"/>
              <a:t>Hva gjør vi?</a:t>
            </a:r>
          </a:p>
          <a:p>
            <a:pPr marL="285750" indent="-285750">
              <a:buFontTx/>
              <a:buChar char="-"/>
            </a:pPr>
            <a:r>
              <a:rPr lang="nb-NO" dirty="0"/>
              <a:t>Hvor skal vi?</a:t>
            </a:r>
          </a:p>
          <a:p>
            <a:pPr marL="285750" indent="-285750">
              <a:buFontTx/>
              <a:buChar char="-"/>
            </a:pPr>
            <a:endParaRPr lang="nb-NO" dirty="0"/>
          </a:p>
          <a:p>
            <a:r>
              <a:rPr lang="nb-NO" dirty="0"/>
              <a:t>Et lett foredrag om de store spørsmålene her i livet.</a:t>
            </a:r>
          </a:p>
        </p:txBody>
      </p:sp>
    </p:spTree>
    <p:extLst>
      <p:ext uri="{BB962C8B-B14F-4D97-AF65-F5344CB8AC3E}">
        <p14:creationId xmlns:p14="http://schemas.microsoft.com/office/powerpoint/2010/main" val="360973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Hvem er vi?</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5</a:t>
            </a:fld>
            <a:endParaRPr lang="nb-NO"/>
          </a:p>
        </p:txBody>
      </p:sp>
      <p:sp>
        <p:nvSpPr>
          <p:cNvPr id="5" name="Plassholder for innhold 4"/>
          <p:cNvSpPr>
            <a:spLocks noGrp="1"/>
          </p:cNvSpPr>
          <p:nvPr>
            <p:ph idx="1"/>
          </p:nvPr>
        </p:nvSpPr>
        <p:spPr/>
        <p:txBody>
          <a:bodyPr/>
          <a:lstStyle/>
          <a:p>
            <a:r>
              <a:rPr lang="fr-FR" dirty="0"/>
              <a:t>E&amp;P Information Management Association (EPIM)</a:t>
            </a:r>
            <a:endParaRPr lang="nb-NO" dirty="0"/>
          </a:p>
          <a:p>
            <a:r>
              <a:rPr lang="nb-NO" dirty="0"/>
              <a:t>Selveiende medlemsforening uten erverv som formål.</a:t>
            </a:r>
          </a:p>
          <a:p>
            <a:r>
              <a:rPr lang="nb-NO" dirty="0"/>
              <a:t>Etablert i 2007. Forløper var arbeidsgruppe i OLF fra </a:t>
            </a:r>
            <a:r>
              <a:rPr lang="nb-NO" dirty="0" err="1"/>
              <a:t>ca</a:t>
            </a:r>
            <a:r>
              <a:rPr lang="nb-NO" dirty="0"/>
              <a:t> årtusenskiftet</a:t>
            </a:r>
          </a:p>
          <a:p>
            <a:r>
              <a:rPr lang="nb-NO" dirty="0"/>
              <a:t>Alle som blir tildelt operatørskap på norsk sokkel blir invitert som medlem. </a:t>
            </a:r>
          </a:p>
          <a:p>
            <a:r>
              <a:rPr lang="nb-NO" dirty="0" err="1"/>
              <a:t>Gassco</a:t>
            </a:r>
            <a:r>
              <a:rPr lang="nb-NO" dirty="0"/>
              <a:t> er også invitert med.</a:t>
            </a:r>
          </a:p>
        </p:txBody>
      </p:sp>
    </p:spTree>
    <p:extLst>
      <p:ext uri="{BB962C8B-B14F-4D97-AF65-F5344CB8AC3E}">
        <p14:creationId xmlns:p14="http://schemas.microsoft.com/office/powerpoint/2010/main" val="2175545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Hvorfor finnes vi?</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6</a:t>
            </a:fld>
            <a:endParaRPr lang="nb-NO"/>
          </a:p>
        </p:txBody>
      </p:sp>
      <p:sp>
        <p:nvSpPr>
          <p:cNvPr id="5" name="Plassholder for innhold 4"/>
          <p:cNvSpPr>
            <a:spLocks noGrp="1"/>
          </p:cNvSpPr>
          <p:nvPr>
            <p:ph idx="1"/>
          </p:nvPr>
        </p:nvSpPr>
        <p:spPr/>
        <p:txBody>
          <a:bodyPr/>
          <a:lstStyle/>
          <a:p>
            <a:r>
              <a:rPr lang="nb-NO" dirty="0"/>
              <a:t>Fra vedtektene;</a:t>
            </a:r>
          </a:p>
          <a:p>
            <a:r>
              <a:rPr lang="en-US" i="1" dirty="0"/>
              <a:t>The objective of EPIM is to utilize and make available IT solutions and standardized work processes that facilitate the best possible flow of information between any and all of its users, these being relevant authorities and licensees in exploration, production and transport licenses on the Norwegian Continental Shelf. </a:t>
            </a:r>
            <a:endParaRPr lang="nb-NO" i="1" dirty="0"/>
          </a:p>
          <a:p>
            <a:endParaRPr lang="nb-NO" dirty="0"/>
          </a:p>
          <a:p>
            <a:r>
              <a:rPr lang="nb-NO" dirty="0"/>
              <a:t>På norsk – vi skal effektivisere samhandling på norsk sokkel.</a:t>
            </a:r>
          </a:p>
          <a:p>
            <a:endParaRPr lang="nb-NO" dirty="0"/>
          </a:p>
          <a:p>
            <a:r>
              <a:rPr lang="nb-NO" dirty="0"/>
              <a:t>I praksis betyr det digitalisering i dagens språkdrakt.</a:t>
            </a:r>
          </a:p>
        </p:txBody>
      </p:sp>
    </p:spTree>
    <p:extLst>
      <p:ext uri="{BB962C8B-B14F-4D97-AF65-F5344CB8AC3E}">
        <p14:creationId xmlns:p14="http://schemas.microsoft.com/office/powerpoint/2010/main" val="2846444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l"/>
            <a:r>
              <a:rPr lang="nb-NO" dirty="0"/>
              <a:t>Hva gjør vi? Sånn litt abstrakt…</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7</a:t>
            </a:fld>
            <a:endParaRPr lang="nb-NO"/>
          </a:p>
        </p:txBody>
      </p:sp>
      <p:sp>
        <p:nvSpPr>
          <p:cNvPr id="5" name="Plassholder for innhold 4"/>
          <p:cNvSpPr>
            <a:spLocks noGrp="1"/>
          </p:cNvSpPr>
          <p:nvPr>
            <p:ph idx="1"/>
          </p:nvPr>
        </p:nvSpPr>
        <p:spPr/>
        <p:txBody>
          <a:bodyPr/>
          <a:lstStyle/>
          <a:p>
            <a:r>
              <a:rPr lang="nb-NO" dirty="0"/>
              <a:t>Vi tilbyr arena for samarbeid. En arena med fysisk plass, ferdige prosesser og en kostnadsfordelingsmekanisme.</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Administrerer og fasiliteter samarbeid mellom aktørene i industrien</a:t>
            </a:r>
          </a:p>
          <a:p>
            <a:pPr marL="285750" indent="-285750">
              <a:buFont typeface="Arial" panose="020B0604020202020204" pitchFamily="34" charset="0"/>
              <a:buChar char="•"/>
            </a:pPr>
            <a:r>
              <a:rPr lang="nb-NO" dirty="0"/>
              <a:t>Leverer en del IT løsninger som gjør det enklere å innfri regulatoriske og industrielle krav i det daglige</a:t>
            </a:r>
          </a:p>
          <a:p>
            <a:pPr marL="285750" indent="-285750">
              <a:buFont typeface="Arial" panose="020B0604020202020204" pitchFamily="34" charset="0"/>
              <a:buChar char="•"/>
            </a:pPr>
            <a:r>
              <a:rPr lang="nb-NO" dirty="0"/>
              <a:t>Utreder nye initiativer etter innspill fra medlemmer</a:t>
            </a:r>
          </a:p>
          <a:p>
            <a:endParaRPr lang="nb-NO" dirty="0"/>
          </a:p>
          <a:p>
            <a:r>
              <a:rPr lang="nb-NO" dirty="0"/>
              <a:t>Vi hadde en grei dialog med Konkraft og har en tett relasjon til Datalink. Er også aktiv observatør i </a:t>
            </a:r>
            <a:r>
              <a:rPr lang="nb-NO" dirty="0" err="1"/>
              <a:t>Readi</a:t>
            </a:r>
            <a:r>
              <a:rPr lang="nb-NO" dirty="0"/>
              <a:t> prosjektet.</a:t>
            </a:r>
          </a:p>
          <a:p>
            <a:endParaRPr lang="nb-NO" dirty="0"/>
          </a:p>
        </p:txBody>
      </p:sp>
    </p:spTree>
    <p:extLst>
      <p:ext uri="{BB962C8B-B14F-4D97-AF65-F5344CB8AC3E}">
        <p14:creationId xmlns:p14="http://schemas.microsoft.com/office/powerpoint/2010/main" val="1371276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6589" y="365125"/>
            <a:ext cx="10515600" cy="933323"/>
          </a:xfrm>
        </p:spPr>
        <p:txBody>
          <a:bodyPr/>
          <a:lstStyle/>
          <a:p>
            <a:pPr algn="l"/>
            <a:r>
              <a:rPr lang="nb-NO" dirty="0"/>
              <a:t>Hva gjør vi? Sånn veldig konkret…</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8</a:t>
            </a:fld>
            <a:endParaRPr lang="nb-NO"/>
          </a:p>
        </p:txBody>
      </p:sp>
      <p:sp>
        <p:nvSpPr>
          <p:cNvPr id="5" name="Plassholder for innhold 4"/>
          <p:cNvSpPr>
            <a:spLocks noGrp="1"/>
          </p:cNvSpPr>
          <p:nvPr>
            <p:ph idx="1"/>
          </p:nvPr>
        </p:nvSpPr>
        <p:spPr/>
        <p:txBody>
          <a:bodyPr/>
          <a:lstStyle/>
          <a:p>
            <a:r>
              <a:rPr lang="nb-NO" dirty="0"/>
              <a:t>Vi leverer omtrent 15 tjenester – litt definisjonsspørsmål</a:t>
            </a:r>
          </a:p>
          <a:p>
            <a:r>
              <a:rPr lang="nb-NO" dirty="0"/>
              <a:t>De meste kjente er nok </a:t>
            </a:r>
          </a:p>
          <a:p>
            <a:pPr marL="285750" indent="-285750">
              <a:buFont typeface="Arial" panose="020B0604020202020204" pitchFamily="34" charset="0"/>
              <a:buChar char="•"/>
            </a:pPr>
            <a:r>
              <a:rPr lang="nb-NO" dirty="0"/>
              <a:t>License2Share</a:t>
            </a:r>
          </a:p>
          <a:p>
            <a:pPr marL="285750" indent="-285750">
              <a:buFont typeface="Arial" panose="020B0604020202020204" pitchFamily="34" charset="0"/>
              <a:buChar char="•"/>
            </a:pPr>
            <a:r>
              <a:rPr lang="nb-NO" dirty="0"/>
              <a:t>Veilederen til ressursregelverket</a:t>
            </a:r>
          </a:p>
          <a:p>
            <a:pPr marL="285750" indent="-285750">
              <a:buFont typeface="Arial" panose="020B0604020202020204" pitchFamily="34" charset="0"/>
              <a:buChar char="•"/>
            </a:pPr>
            <a:r>
              <a:rPr lang="nb-NO" dirty="0"/>
              <a:t>EPIM JQS</a:t>
            </a:r>
          </a:p>
          <a:p>
            <a:endParaRPr lang="nb-NO" dirty="0"/>
          </a:p>
          <a:p>
            <a:r>
              <a:rPr lang="nb-NO" dirty="0"/>
              <a:t>Andre som kanskje er kjente for dere er</a:t>
            </a:r>
          </a:p>
          <a:p>
            <a:pPr marL="285750" indent="-285750">
              <a:buFont typeface="Arial" panose="020B0604020202020204" pitchFamily="34" charset="0"/>
              <a:buChar char="•"/>
            </a:pPr>
            <a:r>
              <a:rPr lang="nb-NO" dirty="0"/>
              <a:t>EPIM </a:t>
            </a:r>
            <a:r>
              <a:rPr lang="nb-NO" dirty="0" err="1"/>
              <a:t>ReportingHub</a:t>
            </a:r>
            <a:r>
              <a:rPr lang="nb-NO" dirty="0"/>
              <a:t> (Partner og myndighetsrapportering av bore og produksjonsdata)</a:t>
            </a:r>
          </a:p>
          <a:p>
            <a:pPr marL="285750" indent="-285750">
              <a:buFont typeface="Arial" panose="020B0604020202020204" pitchFamily="34" charset="0"/>
              <a:buChar char="•"/>
            </a:pPr>
            <a:r>
              <a:rPr lang="nb-NO" dirty="0"/>
              <a:t>EPIM </a:t>
            </a:r>
            <a:r>
              <a:rPr lang="nb-NO" dirty="0" err="1"/>
              <a:t>EnvironmentHub</a:t>
            </a:r>
            <a:r>
              <a:rPr lang="nb-NO" dirty="0"/>
              <a:t> (Utslippsrapportering til myndighetene. Pålagt i Styringsforskriften §34)</a:t>
            </a:r>
          </a:p>
          <a:p>
            <a:endParaRPr lang="nb-NO" dirty="0"/>
          </a:p>
          <a:p>
            <a:r>
              <a:rPr lang="nb-NO" dirty="0"/>
              <a:t>10+ Utredninger av nye potensielle tjenester</a:t>
            </a:r>
          </a:p>
          <a:p>
            <a:pPr marL="285750" indent="-285750">
              <a:buFont typeface="Arial" panose="020B0604020202020204" pitchFamily="34" charset="0"/>
              <a:buChar char="•"/>
            </a:pPr>
            <a:r>
              <a:rPr lang="nb-NO" dirty="0"/>
              <a:t>HMS Datadeling</a:t>
            </a:r>
          </a:p>
          <a:p>
            <a:pPr marL="285750" indent="-285750">
              <a:buFont typeface="Arial" panose="020B0604020202020204" pitchFamily="34" charset="0"/>
              <a:buChar char="•"/>
            </a:pPr>
            <a:r>
              <a:rPr lang="nb-NO" dirty="0"/>
              <a:t>POB og Kompetanseinitiativ</a:t>
            </a:r>
          </a:p>
          <a:p>
            <a:endParaRPr lang="nb-NO" dirty="0"/>
          </a:p>
        </p:txBody>
      </p:sp>
    </p:spTree>
    <p:extLst>
      <p:ext uri="{BB962C8B-B14F-4D97-AF65-F5344CB8AC3E}">
        <p14:creationId xmlns:p14="http://schemas.microsoft.com/office/powerpoint/2010/main" val="3842890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46589" y="365125"/>
            <a:ext cx="10515600" cy="933323"/>
          </a:xfrm>
        </p:spPr>
        <p:txBody>
          <a:bodyPr/>
          <a:lstStyle/>
          <a:p>
            <a:pPr algn="l"/>
            <a:r>
              <a:rPr lang="nb-NO" dirty="0"/>
              <a:t>Hva gjør vi? Veilederen spesielt</a:t>
            </a:r>
          </a:p>
        </p:txBody>
      </p:sp>
      <p:sp>
        <p:nvSpPr>
          <p:cNvPr id="3" name="Plassholder for bunntekst 2"/>
          <p:cNvSpPr>
            <a:spLocks noGrp="1"/>
          </p:cNvSpPr>
          <p:nvPr>
            <p:ph type="ftr" sz="quarter" idx="10"/>
          </p:nvPr>
        </p:nvSpPr>
        <p:spPr/>
        <p:txBody>
          <a:bodyPr/>
          <a:lstStyle/>
          <a:p>
            <a:r>
              <a:rPr lang="nb-NO"/>
              <a:t>www.epim.no</a:t>
            </a:r>
            <a:endParaRPr lang="nb-NO" dirty="0"/>
          </a:p>
        </p:txBody>
      </p:sp>
      <p:sp>
        <p:nvSpPr>
          <p:cNvPr id="4" name="Plassholder for lysbildenummer 3"/>
          <p:cNvSpPr>
            <a:spLocks noGrp="1"/>
          </p:cNvSpPr>
          <p:nvPr>
            <p:ph type="sldNum" sz="quarter" idx="11"/>
          </p:nvPr>
        </p:nvSpPr>
        <p:spPr/>
        <p:txBody>
          <a:bodyPr/>
          <a:lstStyle/>
          <a:p>
            <a:fld id="{98A9F0F9-130F-4951-99EF-F1A7F544A3BB}" type="slidenum">
              <a:rPr lang="nb-NO" smtClean="0"/>
              <a:pPr/>
              <a:t>9</a:t>
            </a:fld>
            <a:endParaRPr lang="nb-NO"/>
          </a:p>
        </p:txBody>
      </p:sp>
      <p:pic>
        <p:nvPicPr>
          <p:cNvPr id="8" name="Bilde 7">
            <a:extLst>
              <a:ext uri="{FF2B5EF4-FFF2-40B4-BE49-F238E27FC236}">
                <a16:creationId xmlns:a16="http://schemas.microsoft.com/office/drawing/2014/main" xmlns="" id="{8F13EE56-CD4E-4FC8-B3D5-61C4162611D9}"/>
              </a:ext>
            </a:extLst>
          </p:cNvPr>
          <p:cNvPicPr>
            <a:picLocks noChangeAspect="1"/>
          </p:cNvPicPr>
          <p:nvPr/>
        </p:nvPicPr>
        <p:blipFill>
          <a:blip r:embed="rId3"/>
          <a:stretch>
            <a:fillRect/>
          </a:stretch>
        </p:blipFill>
        <p:spPr>
          <a:xfrm>
            <a:off x="846589" y="2065547"/>
            <a:ext cx="7969133" cy="4079582"/>
          </a:xfrm>
          <a:prstGeom prst="rect">
            <a:avLst/>
          </a:prstGeom>
        </p:spPr>
      </p:pic>
      <p:sp>
        <p:nvSpPr>
          <p:cNvPr id="9" name="Plassholder for innhold 4">
            <a:extLst>
              <a:ext uri="{FF2B5EF4-FFF2-40B4-BE49-F238E27FC236}">
                <a16:creationId xmlns:a16="http://schemas.microsoft.com/office/drawing/2014/main" xmlns="" id="{F1602F08-2B06-4BAF-9170-226E7901AC6F}"/>
              </a:ext>
            </a:extLst>
          </p:cNvPr>
          <p:cNvSpPr>
            <a:spLocks noGrp="1"/>
          </p:cNvSpPr>
          <p:nvPr>
            <p:ph idx="1"/>
          </p:nvPr>
        </p:nvSpPr>
        <p:spPr>
          <a:xfrm>
            <a:off x="838200" y="1554481"/>
            <a:ext cx="10515600" cy="407324"/>
          </a:xfrm>
        </p:spPr>
        <p:txBody>
          <a:bodyPr>
            <a:normAutofit/>
          </a:bodyPr>
          <a:lstStyle/>
          <a:p>
            <a:r>
              <a:rPr lang="nb-NO" sz="2000" dirty="0"/>
              <a:t>http://veileder.epim.no/</a:t>
            </a:r>
          </a:p>
        </p:txBody>
      </p:sp>
    </p:spTree>
    <p:extLst>
      <p:ext uri="{BB962C8B-B14F-4D97-AF65-F5344CB8AC3E}">
        <p14:creationId xmlns:p14="http://schemas.microsoft.com/office/powerpoint/2010/main" val="418212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EPIM presentasj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l - Presentasjon.potx" id="{FBEAA11E-F33A-4208-8B36-462811A2E006}" vid="{450C5326-74A5-4D3C-B3BA-F84787AE273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 - Presentasjon</Template>
  <TotalTime>8930</TotalTime>
  <Words>626</Words>
  <Application>Microsoft Office PowerPoint</Application>
  <PresentationFormat>Egendefinert</PresentationFormat>
  <Paragraphs>98</Paragraphs>
  <Slides>12</Slides>
  <Notes>2</Notes>
  <HiddenSlides>0</HiddenSlides>
  <MMClips>0</MMClips>
  <ScaleCrop>false</ScaleCrop>
  <HeadingPairs>
    <vt:vector size="4" baseType="variant">
      <vt:variant>
        <vt:lpstr>Tema</vt:lpstr>
      </vt:variant>
      <vt:variant>
        <vt:i4>1</vt:i4>
      </vt:variant>
      <vt:variant>
        <vt:lpstr>Lysbildetitler</vt:lpstr>
      </vt:variant>
      <vt:variant>
        <vt:i4>12</vt:i4>
      </vt:variant>
    </vt:vector>
  </HeadingPairs>
  <TitlesOfParts>
    <vt:vector size="13" baseType="lpstr">
      <vt:lpstr>EPIM presentasjon</vt:lpstr>
      <vt:lpstr>Det 41. bergenske petroleumsrettssymposium</vt:lpstr>
      <vt:lpstr>Hvem er jeg?</vt:lpstr>
      <vt:lpstr>Hvor er Oluf?</vt:lpstr>
      <vt:lpstr>Hva skal jeg snakke om?</vt:lpstr>
      <vt:lpstr>Hvem er vi?</vt:lpstr>
      <vt:lpstr>Hvorfor finnes vi?</vt:lpstr>
      <vt:lpstr>Hva gjør vi? Sånn litt abstrakt…</vt:lpstr>
      <vt:lpstr>Hva gjør vi? Sånn veldig konkret…</vt:lpstr>
      <vt:lpstr>Hva gjør vi? Veilederen spesielt</vt:lpstr>
      <vt:lpstr>Hva skal vi bli?</vt:lpstr>
      <vt:lpstr>Hva har jeg sagt?</vt:lpstr>
      <vt:lpstr>Hva lurer du på?</vt:lpstr>
    </vt:vector>
  </TitlesOfParts>
  <Company>TeleComputing Stavanger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41. bergenske petroleumsrettssymposium</dc:title>
  <dc:creator>Morten Helgaland</dc:creator>
  <cp:lastModifiedBy>Hewlett-Packard Company</cp:lastModifiedBy>
  <cp:revision>17</cp:revision>
  <dcterms:created xsi:type="dcterms:W3CDTF">2018-11-22T12:43:21Z</dcterms:created>
  <dcterms:modified xsi:type="dcterms:W3CDTF">2018-11-29T09:51:05Z</dcterms:modified>
</cp:coreProperties>
</file>