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9"/>
  </p:notesMasterIdLst>
  <p:handoutMasterIdLst>
    <p:handoutMasterId r:id="rId40"/>
  </p:handoutMasterIdLst>
  <p:sldIdLst>
    <p:sldId id="313" r:id="rId6"/>
    <p:sldId id="272" r:id="rId7"/>
    <p:sldId id="315" r:id="rId8"/>
    <p:sldId id="316" r:id="rId9"/>
    <p:sldId id="314" r:id="rId10"/>
    <p:sldId id="321" r:id="rId11"/>
    <p:sldId id="295" r:id="rId12"/>
    <p:sldId id="299" r:id="rId13"/>
    <p:sldId id="297" r:id="rId14"/>
    <p:sldId id="301" r:id="rId15"/>
    <p:sldId id="290" r:id="rId16"/>
    <p:sldId id="323" r:id="rId17"/>
    <p:sldId id="322" r:id="rId18"/>
    <p:sldId id="302" r:id="rId19"/>
    <p:sldId id="312" r:id="rId20"/>
    <p:sldId id="303" r:id="rId21"/>
    <p:sldId id="319" r:id="rId22"/>
    <p:sldId id="306" r:id="rId23"/>
    <p:sldId id="332" r:id="rId24"/>
    <p:sldId id="307" r:id="rId25"/>
    <p:sldId id="309" r:id="rId26"/>
    <p:sldId id="310" r:id="rId27"/>
    <p:sldId id="320" r:id="rId28"/>
    <p:sldId id="324" r:id="rId29"/>
    <p:sldId id="326" r:id="rId30"/>
    <p:sldId id="300" r:id="rId31"/>
    <p:sldId id="304" r:id="rId32"/>
    <p:sldId id="325" r:id="rId33"/>
    <p:sldId id="298" r:id="rId34"/>
    <p:sldId id="327" r:id="rId35"/>
    <p:sldId id="329" r:id="rId36"/>
    <p:sldId id="331" r:id="rId37"/>
    <p:sldId id="333" r:id="rId38"/>
  </p:sldIdLst>
  <p:sldSz cx="9144000" cy="6858000" type="screen4x3"/>
  <p:notesSz cx="6794500" cy="99314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kjel Grøndalen" initials="TG" lastIdx="1" clrIdx="0">
    <p:extLst>
      <p:ext uri="{19B8F6BF-5375-455C-9EA6-DF929625EA0E}">
        <p15:presenceInfo xmlns:p15="http://schemas.microsoft.com/office/powerpoint/2012/main" userId="S-1-5-21-2036031588-730629661-1306914269-6404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06" autoAdjust="0"/>
  </p:normalViewPr>
  <p:slideViewPr>
    <p:cSldViewPr snapToGrid="0">
      <p:cViewPr varScale="1">
        <p:scale>
          <a:sx n="103" d="100"/>
          <a:sy n="103" d="100"/>
        </p:scale>
        <p:origin x="135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28A03D32-3020-47F4-B4AD-C1B476E74260}" type="datetimeFigureOut">
              <a:rPr lang="nb-NO" smtClean="0"/>
              <a:t>27.11.2018</a:t>
            </a:fld>
            <a:endParaRPr lang="nb-NO"/>
          </a:p>
        </p:txBody>
      </p:sp>
      <p:sp>
        <p:nvSpPr>
          <p:cNvPr id="4" name="Plassholder for bunntekst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658787E5-6FF0-40AD-BB60-A15AFAC5E6EF}" type="slidenum">
              <a:rPr lang="nb-NO" smtClean="0"/>
              <a:t>‹#›</a:t>
            </a:fld>
            <a:endParaRPr lang="nb-NO"/>
          </a:p>
        </p:txBody>
      </p:sp>
    </p:spTree>
    <p:extLst>
      <p:ext uri="{BB962C8B-B14F-4D97-AF65-F5344CB8AC3E}">
        <p14:creationId xmlns:p14="http://schemas.microsoft.com/office/powerpoint/2010/main" val="1581555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024" cy="4986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7890" y="1"/>
            <a:ext cx="2945024" cy="498634"/>
          </a:xfrm>
          <a:prstGeom prst="rect">
            <a:avLst/>
          </a:prstGeom>
        </p:spPr>
        <p:txBody>
          <a:bodyPr vert="horz" lIns="91440" tIns="45720" rIns="91440" bIns="45720" rtlCol="0"/>
          <a:lstStyle>
            <a:lvl1pPr algn="r">
              <a:defRPr sz="1200"/>
            </a:lvl1pPr>
          </a:lstStyle>
          <a:p>
            <a:fld id="{BF61C856-74EA-428B-8AEE-B6D6E538C2F4}" type="datetimeFigureOut">
              <a:rPr lang="en-US"/>
              <a:t>11/27/2018</a:t>
            </a:fld>
            <a:endParaRPr lang="en-US"/>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133" y="4779904"/>
            <a:ext cx="5436235" cy="39096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2766"/>
            <a:ext cx="2945024" cy="4986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7890" y="9432766"/>
            <a:ext cx="2945024" cy="498634"/>
          </a:xfrm>
          <a:prstGeom prst="rect">
            <a:avLst/>
          </a:prstGeom>
        </p:spPr>
        <p:txBody>
          <a:bodyPr vert="horz" lIns="91440" tIns="45720" rIns="91440" bIns="45720" rtlCol="0" anchor="b"/>
          <a:lstStyle>
            <a:lvl1pPr algn="r">
              <a:defRPr sz="1200"/>
            </a:lvl1pPr>
          </a:lstStyle>
          <a:p>
            <a:fld id="{76781D19-6023-4D72-BA53-11549529DF23}" type="slidenum">
              <a:rPr lang="en-US"/>
              <a:t>‹#›</a:t>
            </a:fld>
            <a:endParaRPr lang="en-US"/>
          </a:p>
        </p:txBody>
      </p:sp>
    </p:spTree>
    <p:extLst>
      <p:ext uri="{BB962C8B-B14F-4D97-AF65-F5344CB8AC3E}">
        <p14:creationId xmlns:p14="http://schemas.microsoft.com/office/powerpoint/2010/main" val="24987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2B05EB3-B12D-43B0-8FAD-9E780FBB3997}" type="slidenum">
              <a:rPr lang="nb-NO"/>
              <a:t>1</a:t>
            </a:fld>
            <a:endParaRPr lang="nb-NO"/>
          </a:p>
        </p:txBody>
      </p:sp>
    </p:spTree>
    <p:extLst>
      <p:ext uri="{BB962C8B-B14F-4D97-AF65-F5344CB8AC3E}">
        <p14:creationId xmlns:p14="http://schemas.microsoft.com/office/powerpoint/2010/main" val="153043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10</a:t>
            </a:fld>
            <a:endParaRPr lang="en-US"/>
          </a:p>
        </p:txBody>
      </p:sp>
    </p:spTree>
    <p:extLst>
      <p:ext uri="{BB962C8B-B14F-4D97-AF65-F5344CB8AC3E}">
        <p14:creationId xmlns:p14="http://schemas.microsoft.com/office/powerpoint/2010/main" val="291814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11</a:t>
            </a:fld>
            <a:endParaRPr lang="en-US"/>
          </a:p>
        </p:txBody>
      </p:sp>
    </p:spTree>
    <p:extLst>
      <p:ext uri="{BB962C8B-B14F-4D97-AF65-F5344CB8AC3E}">
        <p14:creationId xmlns:p14="http://schemas.microsoft.com/office/powerpoint/2010/main" val="30528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12</a:t>
            </a:fld>
            <a:endParaRPr lang="en-US"/>
          </a:p>
        </p:txBody>
      </p:sp>
    </p:spTree>
    <p:extLst>
      <p:ext uri="{BB962C8B-B14F-4D97-AF65-F5344CB8AC3E}">
        <p14:creationId xmlns:p14="http://schemas.microsoft.com/office/powerpoint/2010/main" val="2653350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13</a:t>
            </a:fld>
            <a:endParaRPr lang="en-US"/>
          </a:p>
        </p:txBody>
      </p:sp>
    </p:spTree>
    <p:extLst>
      <p:ext uri="{BB962C8B-B14F-4D97-AF65-F5344CB8AC3E}">
        <p14:creationId xmlns:p14="http://schemas.microsoft.com/office/powerpoint/2010/main" val="316041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14</a:t>
            </a:fld>
            <a:endParaRPr lang="en-US"/>
          </a:p>
        </p:txBody>
      </p:sp>
    </p:spTree>
    <p:extLst>
      <p:ext uri="{BB962C8B-B14F-4D97-AF65-F5344CB8AC3E}">
        <p14:creationId xmlns:p14="http://schemas.microsoft.com/office/powerpoint/2010/main" val="381882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15</a:t>
            </a:fld>
            <a:endParaRPr lang="en-US"/>
          </a:p>
        </p:txBody>
      </p:sp>
    </p:spTree>
    <p:extLst>
      <p:ext uri="{BB962C8B-B14F-4D97-AF65-F5344CB8AC3E}">
        <p14:creationId xmlns:p14="http://schemas.microsoft.com/office/powerpoint/2010/main" val="71786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16</a:t>
            </a:fld>
            <a:endParaRPr lang="en-US"/>
          </a:p>
        </p:txBody>
      </p:sp>
    </p:spTree>
    <p:extLst>
      <p:ext uri="{BB962C8B-B14F-4D97-AF65-F5344CB8AC3E}">
        <p14:creationId xmlns:p14="http://schemas.microsoft.com/office/powerpoint/2010/main" val="812220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17</a:t>
            </a:fld>
            <a:endParaRPr lang="en-US"/>
          </a:p>
        </p:txBody>
      </p:sp>
    </p:spTree>
    <p:extLst>
      <p:ext uri="{BB962C8B-B14F-4D97-AF65-F5344CB8AC3E}">
        <p14:creationId xmlns:p14="http://schemas.microsoft.com/office/powerpoint/2010/main" val="1308212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18</a:t>
            </a:fld>
            <a:endParaRPr lang="en-US"/>
          </a:p>
        </p:txBody>
      </p:sp>
    </p:spTree>
    <p:extLst>
      <p:ext uri="{BB962C8B-B14F-4D97-AF65-F5344CB8AC3E}">
        <p14:creationId xmlns:p14="http://schemas.microsoft.com/office/powerpoint/2010/main" val="117016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19</a:t>
            </a:fld>
            <a:endParaRPr lang="en-US"/>
          </a:p>
        </p:txBody>
      </p:sp>
    </p:spTree>
    <p:extLst>
      <p:ext uri="{BB962C8B-B14F-4D97-AF65-F5344CB8AC3E}">
        <p14:creationId xmlns:p14="http://schemas.microsoft.com/office/powerpoint/2010/main" val="207124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2</a:t>
            </a:fld>
            <a:endParaRPr lang="en-US"/>
          </a:p>
        </p:txBody>
      </p:sp>
    </p:spTree>
    <p:extLst>
      <p:ext uri="{BB962C8B-B14F-4D97-AF65-F5344CB8AC3E}">
        <p14:creationId xmlns:p14="http://schemas.microsoft.com/office/powerpoint/2010/main" val="1320065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20</a:t>
            </a:fld>
            <a:endParaRPr lang="en-US"/>
          </a:p>
        </p:txBody>
      </p:sp>
    </p:spTree>
    <p:extLst>
      <p:ext uri="{BB962C8B-B14F-4D97-AF65-F5344CB8AC3E}">
        <p14:creationId xmlns:p14="http://schemas.microsoft.com/office/powerpoint/2010/main" val="2543473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21</a:t>
            </a:fld>
            <a:endParaRPr lang="en-US"/>
          </a:p>
        </p:txBody>
      </p:sp>
    </p:spTree>
    <p:extLst>
      <p:ext uri="{BB962C8B-B14F-4D97-AF65-F5344CB8AC3E}">
        <p14:creationId xmlns:p14="http://schemas.microsoft.com/office/powerpoint/2010/main" val="1455465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22</a:t>
            </a:fld>
            <a:endParaRPr lang="en-US"/>
          </a:p>
        </p:txBody>
      </p:sp>
    </p:spTree>
    <p:extLst>
      <p:ext uri="{BB962C8B-B14F-4D97-AF65-F5344CB8AC3E}">
        <p14:creationId xmlns:p14="http://schemas.microsoft.com/office/powerpoint/2010/main" val="1532541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23</a:t>
            </a:fld>
            <a:endParaRPr lang="en-US"/>
          </a:p>
        </p:txBody>
      </p:sp>
    </p:spTree>
    <p:extLst>
      <p:ext uri="{BB962C8B-B14F-4D97-AF65-F5344CB8AC3E}">
        <p14:creationId xmlns:p14="http://schemas.microsoft.com/office/powerpoint/2010/main" val="3218131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24</a:t>
            </a:fld>
            <a:endParaRPr lang="en-US"/>
          </a:p>
        </p:txBody>
      </p:sp>
    </p:spTree>
    <p:extLst>
      <p:ext uri="{BB962C8B-B14F-4D97-AF65-F5344CB8AC3E}">
        <p14:creationId xmlns:p14="http://schemas.microsoft.com/office/powerpoint/2010/main" val="2609332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25</a:t>
            </a:fld>
            <a:endParaRPr lang="en-US"/>
          </a:p>
        </p:txBody>
      </p:sp>
    </p:spTree>
    <p:extLst>
      <p:ext uri="{BB962C8B-B14F-4D97-AF65-F5344CB8AC3E}">
        <p14:creationId xmlns:p14="http://schemas.microsoft.com/office/powerpoint/2010/main" val="3200156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26</a:t>
            </a:fld>
            <a:endParaRPr lang="en-US"/>
          </a:p>
        </p:txBody>
      </p:sp>
    </p:spTree>
    <p:extLst>
      <p:ext uri="{BB962C8B-B14F-4D97-AF65-F5344CB8AC3E}">
        <p14:creationId xmlns:p14="http://schemas.microsoft.com/office/powerpoint/2010/main" val="595852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27</a:t>
            </a:fld>
            <a:endParaRPr lang="en-US"/>
          </a:p>
        </p:txBody>
      </p:sp>
    </p:spTree>
    <p:extLst>
      <p:ext uri="{BB962C8B-B14F-4D97-AF65-F5344CB8AC3E}">
        <p14:creationId xmlns:p14="http://schemas.microsoft.com/office/powerpoint/2010/main" val="4103212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28</a:t>
            </a:fld>
            <a:endParaRPr lang="en-US"/>
          </a:p>
        </p:txBody>
      </p:sp>
    </p:spTree>
    <p:extLst>
      <p:ext uri="{BB962C8B-B14F-4D97-AF65-F5344CB8AC3E}">
        <p14:creationId xmlns:p14="http://schemas.microsoft.com/office/powerpoint/2010/main" val="1753257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29</a:t>
            </a:fld>
            <a:endParaRPr lang="en-US"/>
          </a:p>
        </p:txBody>
      </p:sp>
    </p:spTree>
    <p:extLst>
      <p:ext uri="{BB962C8B-B14F-4D97-AF65-F5344CB8AC3E}">
        <p14:creationId xmlns:p14="http://schemas.microsoft.com/office/powerpoint/2010/main" val="89142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3</a:t>
            </a:fld>
            <a:endParaRPr lang="en-US"/>
          </a:p>
        </p:txBody>
      </p:sp>
    </p:spTree>
    <p:extLst>
      <p:ext uri="{BB962C8B-B14F-4D97-AF65-F5344CB8AC3E}">
        <p14:creationId xmlns:p14="http://schemas.microsoft.com/office/powerpoint/2010/main" val="1153219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30</a:t>
            </a:fld>
            <a:endParaRPr lang="en-US"/>
          </a:p>
        </p:txBody>
      </p:sp>
    </p:spTree>
    <p:extLst>
      <p:ext uri="{BB962C8B-B14F-4D97-AF65-F5344CB8AC3E}">
        <p14:creationId xmlns:p14="http://schemas.microsoft.com/office/powerpoint/2010/main" val="775309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31</a:t>
            </a:fld>
            <a:endParaRPr lang="en-US"/>
          </a:p>
        </p:txBody>
      </p:sp>
    </p:spTree>
    <p:extLst>
      <p:ext uri="{BB962C8B-B14F-4D97-AF65-F5344CB8AC3E}">
        <p14:creationId xmlns:p14="http://schemas.microsoft.com/office/powerpoint/2010/main" val="3352695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32</a:t>
            </a:fld>
            <a:endParaRPr lang="en-US"/>
          </a:p>
        </p:txBody>
      </p:sp>
    </p:spTree>
    <p:extLst>
      <p:ext uri="{BB962C8B-B14F-4D97-AF65-F5344CB8AC3E}">
        <p14:creationId xmlns:p14="http://schemas.microsoft.com/office/powerpoint/2010/main" val="2913759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33</a:t>
            </a:fld>
            <a:endParaRPr lang="en-US"/>
          </a:p>
        </p:txBody>
      </p:sp>
    </p:spTree>
    <p:extLst>
      <p:ext uri="{BB962C8B-B14F-4D97-AF65-F5344CB8AC3E}">
        <p14:creationId xmlns:p14="http://schemas.microsoft.com/office/powerpoint/2010/main" val="9433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4</a:t>
            </a:fld>
            <a:endParaRPr lang="en-US"/>
          </a:p>
        </p:txBody>
      </p:sp>
    </p:spTree>
    <p:extLst>
      <p:ext uri="{BB962C8B-B14F-4D97-AF65-F5344CB8AC3E}">
        <p14:creationId xmlns:p14="http://schemas.microsoft.com/office/powerpoint/2010/main" val="144786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5</a:t>
            </a:fld>
            <a:endParaRPr lang="en-US"/>
          </a:p>
        </p:txBody>
      </p:sp>
    </p:spTree>
    <p:extLst>
      <p:ext uri="{BB962C8B-B14F-4D97-AF65-F5344CB8AC3E}">
        <p14:creationId xmlns:p14="http://schemas.microsoft.com/office/powerpoint/2010/main" val="261837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6781D19-6023-4D72-BA53-11549529DF23}" type="slidenum">
              <a:rPr lang="en-US" smtClean="0"/>
              <a:t>6</a:t>
            </a:fld>
            <a:endParaRPr lang="en-US"/>
          </a:p>
        </p:txBody>
      </p:sp>
    </p:spTree>
    <p:extLst>
      <p:ext uri="{BB962C8B-B14F-4D97-AF65-F5344CB8AC3E}">
        <p14:creationId xmlns:p14="http://schemas.microsoft.com/office/powerpoint/2010/main" val="360859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7</a:t>
            </a:fld>
            <a:endParaRPr lang="en-US"/>
          </a:p>
        </p:txBody>
      </p:sp>
    </p:spTree>
    <p:extLst>
      <p:ext uri="{BB962C8B-B14F-4D97-AF65-F5344CB8AC3E}">
        <p14:creationId xmlns:p14="http://schemas.microsoft.com/office/powerpoint/2010/main" val="2173349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8</a:t>
            </a:fld>
            <a:endParaRPr lang="en-US"/>
          </a:p>
        </p:txBody>
      </p:sp>
    </p:spTree>
    <p:extLst>
      <p:ext uri="{BB962C8B-B14F-4D97-AF65-F5344CB8AC3E}">
        <p14:creationId xmlns:p14="http://schemas.microsoft.com/office/powerpoint/2010/main" val="103752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6781D19-6023-4D72-BA53-11549529DF23}" type="slidenum">
              <a:rPr lang="en-US" smtClean="0"/>
              <a:t>9</a:t>
            </a:fld>
            <a:endParaRPr lang="en-US"/>
          </a:p>
        </p:txBody>
      </p:sp>
    </p:spTree>
    <p:extLst>
      <p:ext uri="{BB962C8B-B14F-4D97-AF65-F5344CB8AC3E}">
        <p14:creationId xmlns:p14="http://schemas.microsoft.com/office/powerpoint/2010/main" val="1617663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12" name="Bilde 11" descr="ForsideOslo.jpg"/>
          <p:cNvPicPr>
            <a:picLocks noChangeAspect="1"/>
          </p:cNvPicPr>
          <p:nvPr userDrawn="1"/>
        </p:nvPicPr>
        <p:blipFill>
          <a:blip r:embed="rId2"/>
          <a:stretch>
            <a:fillRect/>
          </a:stretch>
        </p:blipFill>
        <p:spPr>
          <a:xfrm>
            <a:off x="-622300" y="0"/>
            <a:ext cx="10287000" cy="6858000"/>
          </a:xfrm>
          <a:prstGeom prst="rect">
            <a:avLst/>
          </a:prstGeom>
        </p:spPr>
      </p:pic>
      <p:sp>
        <p:nvSpPr>
          <p:cNvPr id="11" name="Rektangel 10"/>
          <p:cNvSpPr/>
          <p:nvPr userDrawn="1"/>
        </p:nvSpPr>
        <p:spPr>
          <a:xfrm>
            <a:off x="-622300" y="0"/>
            <a:ext cx="10287000" cy="6858000"/>
          </a:xfrm>
          <a:prstGeom prst="rect">
            <a:avLst/>
          </a:prstGeom>
          <a:solidFill>
            <a:schemeClr val="tx1">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3" name="Undertittel 2"/>
          <p:cNvSpPr>
            <a:spLocks noGrp="1"/>
          </p:cNvSpPr>
          <p:nvPr>
            <p:ph type="subTitle" idx="1"/>
          </p:nvPr>
        </p:nvSpPr>
        <p:spPr>
          <a:xfrm>
            <a:off x="698500" y="3369401"/>
            <a:ext cx="6400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n-NO"/>
          </a:p>
        </p:txBody>
      </p:sp>
      <p:sp>
        <p:nvSpPr>
          <p:cNvPr id="7" name="Plassholder for tittel 1"/>
          <p:cNvSpPr>
            <a:spLocks noGrp="1"/>
          </p:cNvSpPr>
          <p:nvPr>
            <p:ph type="title"/>
          </p:nvPr>
        </p:nvSpPr>
        <p:spPr>
          <a:xfrm>
            <a:off x="698500" y="1388201"/>
            <a:ext cx="8229600" cy="1143000"/>
          </a:xfrm>
          <a:prstGeom prst="rect">
            <a:avLst/>
          </a:prstGeom>
        </p:spPr>
        <p:txBody>
          <a:bodyPr vert="horz" lIns="91440" tIns="45720" rIns="91440" bIns="45720" rtlCol="0" anchor="ctr">
            <a:normAutofit/>
          </a:bodyPr>
          <a:lstStyle>
            <a:lvl1pPr algn="l">
              <a:defRPr>
                <a:solidFill>
                  <a:schemeClr val="bg1"/>
                </a:solidFill>
              </a:defRPr>
            </a:lvl1pPr>
          </a:lstStyle>
          <a:p>
            <a:r>
              <a:rPr lang="nb-NO"/>
              <a:t>Klikk for å redigere tittelstil</a:t>
            </a:r>
            <a:endParaRPr lang="nn-NO"/>
          </a:p>
        </p:txBody>
      </p:sp>
      <p:sp>
        <p:nvSpPr>
          <p:cNvPr id="8" name="Rektangel 7"/>
          <p:cNvSpPr/>
          <p:nvPr userDrawn="1"/>
        </p:nvSpPr>
        <p:spPr>
          <a:xfrm flipV="1">
            <a:off x="812800" y="2616383"/>
            <a:ext cx="927100" cy="4571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pic>
        <p:nvPicPr>
          <p:cNvPr id="9" name="Bilde 8" descr="1999_MCO_logo_hvit.png"/>
          <p:cNvPicPr>
            <a:picLocks noChangeAspect="1"/>
          </p:cNvPicPr>
          <p:nvPr userDrawn="1"/>
        </p:nvPicPr>
        <p:blipFill>
          <a:blip r:embed="rId3"/>
          <a:stretch>
            <a:fillRect/>
          </a:stretch>
        </p:blipFill>
        <p:spPr>
          <a:xfrm>
            <a:off x="812800" y="5122001"/>
            <a:ext cx="1371600" cy="40624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tellysbilde">
    <p:spTree>
      <p:nvGrpSpPr>
        <p:cNvPr id="1" name=""/>
        <p:cNvGrpSpPr/>
        <p:nvPr/>
      </p:nvGrpSpPr>
      <p:grpSpPr>
        <a:xfrm>
          <a:off x="0" y="0"/>
          <a:ext cx="0" cy="0"/>
          <a:chOff x="0" y="0"/>
          <a:chExt cx="0" cy="0"/>
        </a:xfrm>
      </p:grpSpPr>
      <p:pic>
        <p:nvPicPr>
          <p:cNvPr id="19" name="Bilde 18" descr="ForsideOslo_Dark.jpg"/>
          <p:cNvPicPr>
            <a:picLocks noChangeAspect="1"/>
          </p:cNvPicPr>
          <p:nvPr userDrawn="1"/>
        </p:nvPicPr>
        <p:blipFill rotWithShape="1">
          <a:blip r:embed="rId2"/>
          <a:srcRect t="15279" b="33370"/>
          <a:stretch/>
        </p:blipFill>
        <p:spPr>
          <a:xfrm>
            <a:off x="0" y="0"/>
            <a:ext cx="9144000" cy="3512457"/>
          </a:xfrm>
          <a:prstGeom prst="rect">
            <a:avLst/>
          </a:prstGeom>
        </p:spPr>
      </p:pic>
      <p:sp>
        <p:nvSpPr>
          <p:cNvPr id="3" name="Undertittel 2"/>
          <p:cNvSpPr>
            <a:spLocks noGrp="1"/>
          </p:cNvSpPr>
          <p:nvPr>
            <p:ph type="subTitle" idx="1"/>
          </p:nvPr>
        </p:nvSpPr>
        <p:spPr>
          <a:xfrm>
            <a:off x="313872" y="4999215"/>
            <a:ext cx="6400800" cy="671657"/>
          </a:xfrm>
        </p:spPr>
        <p:txBody>
          <a:bodyPr>
            <a:normAutofit/>
          </a:bodyPr>
          <a:lstStyle>
            <a:lvl1pPr marL="0" indent="0" algn="l">
              <a:buNone/>
              <a:defRPr sz="18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n-NO"/>
          </a:p>
        </p:txBody>
      </p:sp>
      <p:sp>
        <p:nvSpPr>
          <p:cNvPr id="7" name="Plassholder for tittel 1"/>
          <p:cNvSpPr>
            <a:spLocks noGrp="1"/>
          </p:cNvSpPr>
          <p:nvPr>
            <p:ph type="title"/>
          </p:nvPr>
        </p:nvSpPr>
        <p:spPr>
          <a:xfrm>
            <a:off x="313872" y="3628566"/>
            <a:ext cx="6785428" cy="1143000"/>
          </a:xfrm>
          <a:prstGeom prst="rect">
            <a:avLst/>
          </a:prstGeom>
        </p:spPr>
        <p:txBody>
          <a:bodyPr vert="horz" lIns="91440" tIns="45720" rIns="91440" bIns="45720" rtlCol="0" anchor="ctr">
            <a:normAutofit/>
          </a:bodyPr>
          <a:lstStyle>
            <a:lvl1pPr algn="l">
              <a:defRPr sz="3200">
                <a:solidFill>
                  <a:schemeClr val="tx1"/>
                </a:solidFill>
              </a:defRPr>
            </a:lvl1pPr>
          </a:lstStyle>
          <a:p>
            <a:r>
              <a:rPr lang="nb-NO"/>
              <a:t>Klikk for å redigere tittelstil</a:t>
            </a:r>
            <a:endParaRPr lang="nn-NO"/>
          </a:p>
        </p:txBody>
      </p:sp>
      <p:sp>
        <p:nvSpPr>
          <p:cNvPr id="8" name="Rektangel 7"/>
          <p:cNvSpPr/>
          <p:nvPr userDrawn="1"/>
        </p:nvSpPr>
        <p:spPr>
          <a:xfrm flipV="1">
            <a:off x="420915" y="4887675"/>
            <a:ext cx="927100" cy="4571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pic>
        <p:nvPicPr>
          <p:cNvPr id="9" name="Bilde 8" descr="1999_MCO_logo_hvit.png"/>
          <p:cNvPicPr>
            <a:picLocks noChangeAspect="1"/>
          </p:cNvPicPr>
          <p:nvPr userDrawn="1"/>
        </p:nvPicPr>
        <p:blipFill>
          <a:blip r:embed="rId3"/>
          <a:stretch>
            <a:fillRect/>
          </a:stretch>
        </p:blipFill>
        <p:spPr>
          <a:xfrm>
            <a:off x="7556500" y="5822549"/>
            <a:ext cx="1371600" cy="406241"/>
          </a:xfrm>
          <a:prstGeom prst="rect">
            <a:avLst/>
          </a:prstGeom>
        </p:spPr>
      </p:pic>
      <p:pic>
        <p:nvPicPr>
          <p:cNvPr id="20" name="Bild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9300" y="5960949"/>
            <a:ext cx="1596571" cy="472710"/>
          </a:xfrm>
          <a:prstGeom prst="rect">
            <a:avLst/>
          </a:prstGeom>
        </p:spPr>
      </p:pic>
      <p:sp>
        <p:nvSpPr>
          <p:cNvPr id="21" name="Text Placeholder 12"/>
          <p:cNvSpPr>
            <a:spLocks noGrp="1"/>
          </p:cNvSpPr>
          <p:nvPr>
            <p:ph type="body" sz="quarter" idx="12" hasCustomPrompt="1"/>
          </p:nvPr>
        </p:nvSpPr>
        <p:spPr>
          <a:xfrm>
            <a:off x="313872" y="5874946"/>
            <a:ext cx="2305050" cy="707688"/>
          </a:xfrm>
        </p:spPr>
        <p:txBody>
          <a:bodyPr>
            <a:noAutofit/>
          </a:bodyPr>
          <a:lstStyle>
            <a:lvl1pPr marL="0" indent="0">
              <a:spcBef>
                <a:spcPts val="0"/>
              </a:spcBef>
              <a:buNone/>
              <a:defRPr sz="1100" baseline="0"/>
            </a:lvl1pPr>
          </a:lstStyle>
          <a:p>
            <a:pPr lvl="0"/>
            <a:r>
              <a:rPr lang="nb-NO"/>
              <a:t>Sted, dato</a:t>
            </a:r>
          </a:p>
          <a:p>
            <a:pPr lvl="0"/>
            <a:r>
              <a:rPr lang="nb-NO"/>
              <a:t>Navn</a:t>
            </a:r>
          </a:p>
          <a:p>
            <a:pPr lvl="0"/>
            <a:r>
              <a:rPr lang="nb-NO"/>
              <a:t>Tittel</a:t>
            </a:r>
          </a:p>
        </p:txBody>
      </p:sp>
    </p:spTree>
    <p:extLst>
      <p:ext uri="{BB962C8B-B14F-4D97-AF65-F5344CB8AC3E}">
        <p14:creationId xmlns:p14="http://schemas.microsoft.com/office/powerpoint/2010/main" val="157737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details">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a:t>Heading -- Times New Roman bold 24 </a:t>
            </a:r>
            <a:r>
              <a:rPr lang="nb-NO" err="1"/>
              <a:t>points</a:t>
            </a:r>
            <a:endParaRPr lang="nn-NO"/>
          </a:p>
        </p:txBody>
      </p:sp>
      <p:sp>
        <p:nvSpPr>
          <p:cNvPr id="5" name="Plassholder for lysbildenummer 4"/>
          <p:cNvSpPr>
            <a:spLocks noGrp="1"/>
          </p:cNvSpPr>
          <p:nvPr>
            <p:ph type="sldNum" sz="quarter" idx="12"/>
          </p:nvPr>
        </p:nvSpPr>
        <p:spPr/>
        <p:txBody>
          <a:bodyPr/>
          <a:lstStyle/>
          <a:p>
            <a:fld id="{53842928-5770-FD40-86F9-7EA25A22CEF5}" type="slidenum">
              <a:rPr lang="nn-NO" smtClean="0"/>
              <a:pPr/>
              <a:t>‹#›</a:t>
            </a:fld>
            <a:endParaRPr lang="nn-NO"/>
          </a:p>
        </p:txBody>
      </p:sp>
      <p:sp>
        <p:nvSpPr>
          <p:cNvPr id="6" name="c1"/>
          <p:cNvSpPr>
            <a:spLocks noGrp="1"/>
          </p:cNvSpPr>
          <p:nvPr>
            <p:ph type="pic" sz="quarter" idx="13"/>
          </p:nvPr>
        </p:nvSpPr>
        <p:spPr>
          <a:xfrm>
            <a:off x="457200" y="2098987"/>
            <a:ext cx="787271" cy="1044271"/>
          </a:xfrm>
        </p:spPr>
        <p:txBody>
          <a:bodyPr/>
          <a:lstStyle>
            <a:lvl1pPr marL="0" indent="0">
              <a:buNone/>
              <a:defRPr sz="800"/>
            </a:lvl1pPr>
          </a:lstStyle>
          <a:p>
            <a:r>
              <a:rPr lang="nb-NO"/>
              <a:t>Klikk ikonet for å legge til et bilde</a:t>
            </a:r>
          </a:p>
        </p:txBody>
      </p:sp>
      <p:sp>
        <p:nvSpPr>
          <p:cNvPr id="41" name="Plassholder for tekst 40"/>
          <p:cNvSpPr>
            <a:spLocks noGrp="1"/>
          </p:cNvSpPr>
          <p:nvPr>
            <p:ph type="body" sz="quarter" idx="80" hasCustomPrompt="1"/>
          </p:nvPr>
        </p:nvSpPr>
        <p:spPr>
          <a:xfrm>
            <a:off x="1244471" y="2106029"/>
            <a:ext cx="1714730" cy="1037229"/>
          </a:xfrm>
          <a:noFill/>
          <a:ln w="12700">
            <a:solidFill>
              <a:schemeClr val="tx1"/>
            </a:solidFill>
          </a:ln>
        </p:spPr>
        <p:txBody>
          <a:bodyPr>
            <a:normAutofit/>
          </a:bodyPr>
          <a:lstStyle>
            <a:lvl1pPr marL="0" indent="0">
              <a:buNone/>
              <a:defRPr sz="900" b="1"/>
            </a:lvl1pPr>
          </a:lstStyle>
          <a:p>
            <a:pPr lvl="0"/>
            <a:r>
              <a:rPr lang="en-GB"/>
              <a:t>NAME</a:t>
            </a:r>
            <a:br>
              <a:rPr lang="en-GB"/>
            </a:br>
            <a:r>
              <a:rPr lang="en-GB"/>
              <a:t/>
            </a:r>
            <a:br>
              <a:rPr lang="en-GB"/>
            </a:br>
            <a:r>
              <a:rPr lang="en-GB"/>
              <a:t/>
            </a:r>
            <a:br>
              <a:rPr lang="en-GB"/>
            </a:br>
            <a:r>
              <a:rPr lang="en-GB"/>
              <a:t/>
            </a:r>
            <a:br>
              <a:rPr lang="en-GB"/>
            </a:br>
            <a:endParaRPr lang="en-GB"/>
          </a:p>
        </p:txBody>
      </p:sp>
      <p:sp>
        <p:nvSpPr>
          <p:cNvPr id="73" name="Plassholder for tekst 4"/>
          <p:cNvSpPr>
            <a:spLocks noGrp="1"/>
          </p:cNvSpPr>
          <p:nvPr>
            <p:ph type="body" sz="quarter" idx="87" hasCustomPrompt="1"/>
          </p:nvPr>
        </p:nvSpPr>
        <p:spPr>
          <a:xfrm>
            <a:off x="457200" y="873125"/>
            <a:ext cx="8229600" cy="287338"/>
          </a:xfrm>
        </p:spPr>
        <p:txBody>
          <a:bodyPr/>
          <a:lstStyle>
            <a:lvl1pPr marL="0" indent="0">
              <a:buNone/>
              <a:defRPr i="1" baseline="0"/>
            </a:lvl1pPr>
          </a:lstStyle>
          <a:p>
            <a:pPr lvl="0"/>
            <a:r>
              <a:rPr lang="en-GB"/>
              <a:t>Subheading – Times new Roman Italic 16 points</a:t>
            </a:r>
          </a:p>
        </p:txBody>
      </p:sp>
      <p:sp>
        <p:nvSpPr>
          <p:cNvPr id="75" name="Plassholder for tekst 74"/>
          <p:cNvSpPr>
            <a:spLocks noGrp="1"/>
          </p:cNvSpPr>
          <p:nvPr>
            <p:ph type="body" sz="quarter" idx="88" hasCustomPrompt="1"/>
          </p:nvPr>
        </p:nvSpPr>
        <p:spPr>
          <a:xfrm>
            <a:off x="1244471" y="2384806"/>
            <a:ext cx="1353586" cy="472632"/>
          </a:xfrm>
        </p:spPr>
        <p:txBody>
          <a:bodyPr>
            <a:normAutofit/>
          </a:bodyPr>
          <a:lstStyle>
            <a:lvl1pPr marL="0" indent="0">
              <a:buNone/>
              <a:defRPr sz="800"/>
            </a:lvl1pPr>
          </a:lstStyle>
          <a:p>
            <a:pPr lvl="0"/>
            <a:r>
              <a:rPr lang="en-GB"/>
              <a:t>Contact details</a:t>
            </a:r>
          </a:p>
        </p:txBody>
      </p:sp>
      <p:sp>
        <p:nvSpPr>
          <p:cNvPr id="17" name="c1"/>
          <p:cNvSpPr>
            <a:spLocks noGrp="1"/>
          </p:cNvSpPr>
          <p:nvPr>
            <p:ph type="pic" sz="quarter" idx="89"/>
          </p:nvPr>
        </p:nvSpPr>
        <p:spPr>
          <a:xfrm>
            <a:off x="3320999" y="2098987"/>
            <a:ext cx="787271" cy="1044271"/>
          </a:xfrm>
        </p:spPr>
        <p:txBody>
          <a:bodyPr/>
          <a:lstStyle>
            <a:lvl1pPr marL="0" indent="0">
              <a:buNone/>
              <a:defRPr sz="800"/>
            </a:lvl1pPr>
          </a:lstStyle>
          <a:p>
            <a:r>
              <a:rPr lang="nb-NO"/>
              <a:t>Klikk ikonet for å legge til et bilde</a:t>
            </a:r>
          </a:p>
        </p:txBody>
      </p:sp>
      <p:sp>
        <p:nvSpPr>
          <p:cNvPr id="18" name="Plassholder for tekst 40"/>
          <p:cNvSpPr>
            <a:spLocks noGrp="1"/>
          </p:cNvSpPr>
          <p:nvPr>
            <p:ph type="body" sz="quarter" idx="90" hasCustomPrompt="1"/>
          </p:nvPr>
        </p:nvSpPr>
        <p:spPr>
          <a:xfrm>
            <a:off x="4108270" y="2106029"/>
            <a:ext cx="1714730" cy="1037229"/>
          </a:xfrm>
          <a:noFill/>
          <a:ln w="12700">
            <a:solidFill>
              <a:schemeClr val="tx1"/>
            </a:solidFill>
          </a:ln>
        </p:spPr>
        <p:txBody>
          <a:bodyPr>
            <a:normAutofit/>
          </a:bodyPr>
          <a:lstStyle>
            <a:lvl1pPr marL="0" indent="0">
              <a:buNone/>
              <a:defRPr sz="900" b="1"/>
            </a:lvl1pPr>
          </a:lstStyle>
          <a:p>
            <a:pPr lvl="0"/>
            <a:r>
              <a:rPr lang="en-GB"/>
              <a:t>NAME</a:t>
            </a:r>
            <a:br>
              <a:rPr lang="en-GB"/>
            </a:br>
            <a:r>
              <a:rPr lang="en-GB"/>
              <a:t/>
            </a:r>
            <a:br>
              <a:rPr lang="en-GB"/>
            </a:br>
            <a:r>
              <a:rPr lang="en-GB"/>
              <a:t/>
            </a:r>
            <a:br>
              <a:rPr lang="en-GB"/>
            </a:br>
            <a:r>
              <a:rPr lang="en-GB"/>
              <a:t/>
            </a:r>
            <a:br>
              <a:rPr lang="en-GB"/>
            </a:br>
            <a:endParaRPr lang="en-GB"/>
          </a:p>
        </p:txBody>
      </p:sp>
      <p:sp>
        <p:nvSpPr>
          <p:cNvPr id="19" name="Plassholder for tekst 74"/>
          <p:cNvSpPr>
            <a:spLocks noGrp="1"/>
          </p:cNvSpPr>
          <p:nvPr>
            <p:ph type="body" sz="quarter" idx="91" hasCustomPrompt="1"/>
          </p:nvPr>
        </p:nvSpPr>
        <p:spPr>
          <a:xfrm>
            <a:off x="4108270" y="2384806"/>
            <a:ext cx="1356359" cy="472632"/>
          </a:xfrm>
        </p:spPr>
        <p:txBody>
          <a:bodyPr>
            <a:normAutofit/>
          </a:bodyPr>
          <a:lstStyle>
            <a:lvl1pPr marL="0" indent="0">
              <a:buNone/>
              <a:defRPr sz="800"/>
            </a:lvl1pPr>
          </a:lstStyle>
          <a:p>
            <a:pPr lvl="0"/>
            <a:r>
              <a:rPr lang="en-GB"/>
              <a:t>Contact details</a:t>
            </a:r>
          </a:p>
        </p:txBody>
      </p:sp>
      <p:sp>
        <p:nvSpPr>
          <p:cNvPr id="20" name="c1"/>
          <p:cNvSpPr>
            <a:spLocks noGrp="1"/>
          </p:cNvSpPr>
          <p:nvPr>
            <p:ph type="pic" sz="quarter" idx="92"/>
          </p:nvPr>
        </p:nvSpPr>
        <p:spPr>
          <a:xfrm>
            <a:off x="6184799" y="2083697"/>
            <a:ext cx="787271" cy="1044271"/>
          </a:xfrm>
        </p:spPr>
        <p:txBody>
          <a:bodyPr/>
          <a:lstStyle>
            <a:lvl1pPr marL="0" indent="0">
              <a:buNone/>
              <a:defRPr sz="800"/>
            </a:lvl1pPr>
          </a:lstStyle>
          <a:p>
            <a:r>
              <a:rPr lang="nb-NO"/>
              <a:t>Klikk ikonet for å legge til et bilde</a:t>
            </a:r>
          </a:p>
        </p:txBody>
      </p:sp>
      <p:sp>
        <p:nvSpPr>
          <p:cNvPr id="21" name="Plassholder for tekst 40"/>
          <p:cNvSpPr>
            <a:spLocks noGrp="1"/>
          </p:cNvSpPr>
          <p:nvPr>
            <p:ph type="body" sz="quarter" idx="93" hasCustomPrompt="1"/>
          </p:nvPr>
        </p:nvSpPr>
        <p:spPr>
          <a:xfrm>
            <a:off x="6972070" y="2090740"/>
            <a:ext cx="1714730" cy="1037090"/>
          </a:xfrm>
          <a:noFill/>
          <a:ln w="12700">
            <a:solidFill>
              <a:schemeClr val="tx1"/>
            </a:solidFill>
          </a:ln>
        </p:spPr>
        <p:txBody>
          <a:bodyPr>
            <a:normAutofit/>
          </a:bodyPr>
          <a:lstStyle>
            <a:lvl1pPr marL="0" indent="0">
              <a:buNone/>
              <a:defRPr sz="900" b="1"/>
            </a:lvl1pPr>
          </a:lstStyle>
          <a:p>
            <a:pPr lvl="0"/>
            <a:r>
              <a:rPr lang="en-GB"/>
              <a:t>NAME</a:t>
            </a:r>
            <a:br>
              <a:rPr lang="en-GB"/>
            </a:br>
            <a:r>
              <a:rPr lang="en-GB"/>
              <a:t/>
            </a:r>
            <a:br>
              <a:rPr lang="en-GB"/>
            </a:br>
            <a:r>
              <a:rPr lang="en-GB"/>
              <a:t/>
            </a:r>
            <a:br>
              <a:rPr lang="en-GB"/>
            </a:br>
            <a:r>
              <a:rPr lang="en-GB"/>
              <a:t/>
            </a:r>
            <a:br>
              <a:rPr lang="en-GB"/>
            </a:br>
            <a:endParaRPr lang="en-GB"/>
          </a:p>
        </p:txBody>
      </p:sp>
      <p:sp>
        <p:nvSpPr>
          <p:cNvPr id="22" name="Plassholder for tekst 74"/>
          <p:cNvSpPr>
            <a:spLocks noGrp="1"/>
          </p:cNvSpPr>
          <p:nvPr>
            <p:ph type="body" sz="quarter" idx="94" hasCustomPrompt="1"/>
          </p:nvPr>
        </p:nvSpPr>
        <p:spPr>
          <a:xfrm>
            <a:off x="6972070" y="2369516"/>
            <a:ext cx="1359130" cy="472632"/>
          </a:xfrm>
        </p:spPr>
        <p:txBody>
          <a:bodyPr>
            <a:normAutofit/>
          </a:bodyPr>
          <a:lstStyle>
            <a:lvl1pPr marL="0" indent="0">
              <a:buNone/>
              <a:defRPr sz="800"/>
            </a:lvl1pPr>
          </a:lstStyle>
          <a:p>
            <a:pPr lvl="0"/>
            <a:r>
              <a:rPr lang="en-GB"/>
              <a:t>Contact details</a:t>
            </a:r>
          </a:p>
        </p:txBody>
      </p:sp>
      <p:sp>
        <p:nvSpPr>
          <p:cNvPr id="23" name="c1"/>
          <p:cNvSpPr>
            <a:spLocks noGrp="1"/>
          </p:cNvSpPr>
          <p:nvPr>
            <p:ph type="pic" sz="quarter" idx="95"/>
          </p:nvPr>
        </p:nvSpPr>
        <p:spPr>
          <a:xfrm>
            <a:off x="457200" y="3797159"/>
            <a:ext cx="787271" cy="1044271"/>
          </a:xfrm>
        </p:spPr>
        <p:txBody>
          <a:bodyPr/>
          <a:lstStyle>
            <a:lvl1pPr marL="0" indent="0">
              <a:buNone/>
              <a:defRPr sz="800"/>
            </a:lvl1pPr>
          </a:lstStyle>
          <a:p>
            <a:r>
              <a:rPr lang="nb-NO"/>
              <a:t>Klikk ikonet for å legge til et bilde</a:t>
            </a:r>
          </a:p>
        </p:txBody>
      </p:sp>
      <p:sp>
        <p:nvSpPr>
          <p:cNvPr id="24" name="Plassholder for tekst 40"/>
          <p:cNvSpPr>
            <a:spLocks noGrp="1"/>
          </p:cNvSpPr>
          <p:nvPr>
            <p:ph type="body" sz="quarter" idx="96" hasCustomPrompt="1"/>
          </p:nvPr>
        </p:nvSpPr>
        <p:spPr>
          <a:xfrm>
            <a:off x="1244471" y="3804202"/>
            <a:ext cx="1714730" cy="1029056"/>
          </a:xfrm>
          <a:noFill/>
          <a:ln w="12700">
            <a:solidFill>
              <a:schemeClr val="tx1"/>
            </a:solidFill>
          </a:ln>
        </p:spPr>
        <p:txBody>
          <a:bodyPr>
            <a:normAutofit/>
          </a:bodyPr>
          <a:lstStyle>
            <a:lvl1pPr marL="0" indent="0">
              <a:buNone/>
              <a:defRPr sz="900" b="1"/>
            </a:lvl1pPr>
          </a:lstStyle>
          <a:p>
            <a:pPr lvl="0"/>
            <a:r>
              <a:rPr lang="en-GB"/>
              <a:t>NAME</a:t>
            </a:r>
            <a:br>
              <a:rPr lang="en-GB"/>
            </a:br>
            <a:r>
              <a:rPr lang="en-GB"/>
              <a:t/>
            </a:r>
            <a:br>
              <a:rPr lang="en-GB"/>
            </a:br>
            <a:r>
              <a:rPr lang="en-GB"/>
              <a:t/>
            </a:r>
            <a:br>
              <a:rPr lang="en-GB"/>
            </a:br>
            <a:r>
              <a:rPr lang="en-GB"/>
              <a:t/>
            </a:r>
            <a:br>
              <a:rPr lang="en-GB"/>
            </a:br>
            <a:endParaRPr lang="en-GB"/>
          </a:p>
        </p:txBody>
      </p:sp>
      <p:sp>
        <p:nvSpPr>
          <p:cNvPr id="25" name="Plassholder for tekst 74"/>
          <p:cNvSpPr>
            <a:spLocks noGrp="1"/>
          </p:cNvSpPr>
          <p:nvPr>
            <p:ph type="body" sz="quarter" idx="97" hasCustomPrompt="1"/>
          </p:nvPr>
        </p:nvSpPr>
        <p:spPr>
          <a:xfrm>
            <a:off x="1244471" y="4082978"/>
            <a:ext cx="1353586" cy="472632"/>
          </a:xfrm>
        </p:spPr>
        <p:txBody>
          <a:bodyPr>
            <a:normAutofit/>
          </a:bodyPr>
          <a:lstStyle>
            <a:lvl1pPr marL="0" indent="0">
              <a:buNone/>
              <a:defRPr sz="800"/>
            </a:lvl1pPr>
          </a:lstStyle>
          <a:p>
            <a:pPr lvl="0"/>
            <a:r>
              <a:rPr lang="en-GB"/>
              <a:t>Contact details</a:t>
            </a:r>
          </a:p>
        </p:txBody>
      </p:sp>
      <p:sp>
        <p:nvSpPr>
          <p:cNvPr id="26" name="c1"/>
          <p:cNvSpPr>
            <a:spLocks noGrp="1"/>
          </p:cNvSpPr>
          <p:nvPr>
            <p:ph type="pic" sz="quarter" idx="98"/>
          </p:nvPr>
        </p:nvSpPr>
        <p:spPr>
          <a:xfrm>
            <a:off x="3320999" y="3797159"/>
            <a:ext cx="787271" cy="1044271"/>
          </a:xfrm>
        </p:spPr>
        <p:txBody>
          <a:bodyPr/>
          <a:lstStyle>
            <a:lvl1pPr marL="0" indent="0">
              <a:buNone/>
              <a:defRPr sz="800"/>
            </a:lvl1pPr>
          </a:lstStyle>
          <a:p>
            <a:r>
              <a:rPr lang="nb-NO"/>
              <a:t>Klikk ikonet for å legge til et bilde</a:t>
            </a:r>
          </a:p>
        </p:txBody>
      </p:sp>
      <p:sp>
        <p:nvSpPr>
          <p:cNvPr id="27" name="Plassholder for tekst 40"/>
          <p:cNvSpPr>
            <a:spLocks noGrp="1"/>
          </p:cNvSpPr>
          <p:nvPr>
            <p:ph type="body" sz="quarter" idx="99" hasCustomPrompt="1"/>
          </p:nvPr>
        </p:nvSpPr>
        <p:spPr>
          <a:xfrm>
            <a:off x="4108270" y="3804201"/>
            <a:ext cx="1714730" cy="1037229"/>
          </a:xfrm>
          <a:noFill/>
          <a:ln w="12700">
            <a:solidFill>
              <a:schemeClr val="tx1"/>
            </a:solidFill>
          </a:ln>
        </p:spPr>
        <p:txBody>
          <a:bodyPr>
            <a:normAutofit/>
          </a:bodyPr>
          <a:lstStyle>
            <a:lvl1pPr marL="0" indent="0">
              <a:buNone/>
              <a:defRPr sz="900" b="1"/>
            </a:lvl1pPr>
          </a:lstStyle>
          <a:p>
            <a:pPr lvl="0"/>
            <a:r>
              <a:rPr lang="en-GB"/>
              <a:t>NAME</a:t>
            </a:r>
            <a:br>
              <a:rPr lang="en-GB"/>
            </a:br>
            <a:r>
              <a:rPr lang="en-GB"/>
              <a:t/>
            </a:r>
            <a:br>
              <a:rPr lang="en-GB"/>
            </a:br>
            <a:r>
              <a:rPr lang="en-GB"/>
              <a:t/>
            </a:r>
            <a:br>
              <a:rPr lang="en-GB"/>
            </a:br>
            <a:r>
              <a:rPr lang="en-GB"/>
              <a:t/>
            </a:r>
            <a:br>
              <a:rPr lang="en-GB"/>
            </a:br>
            <a:endParaRPr lang="en-GB"/>
          </a:p>
        </p:txBody>
      </p:sp>
      <p:sp>
        <p:nvSpPr>
          <p:cNvPr id="28" name="Plassholder for tekst 74"/>
          <p:cNvSpPr>
            <a:spLocks noGrp="1"/>
          </p:cNvSpPr>
          <p:nvPr>
            <p:ph type="body" sz="quarter" idx="100" hasCustomPrompt="1"/>
          </p:nvPr>
        </p:nvSpPr>
        <p:spPr>
          <a:xfrm>
            <a:off x="4108270" y="4082978"/>
            <a:ext cx="1356359" cy="472632"/>
          </a:xfrm>
        </p:spPr>
        <p:txBody>
          <a:bodyPr>
            <a:normAutofit/>
          </a:bodyPr>
          <a:lstStyle>
            <a:lvl1pPr marL="0" indent="0">
              <a:buNone/>
              <a:defRPr sz="800"/>
            </a:lvl1pPr>
          </a:lstStyle>
          <a:p>
            <a:pPr lvl="0"/>
            <a:r>
              <a:rPr lang="en-GB"/>
              <a:t>Contact details</a:t>
            </a:r>
          </a:p>
        </p:txBody>
      </p:sp>
      <p:sp>
        <p:nvSpPr>
          <p:cNvPr id="29" name="c1"/>
          <p:cNvSpPr>
            <a:spLocks noGrp="1"/>
          </p:cNvSpPr>
          <p:nvPr>
            <p:ph type="pic" sz="quarter" idx="101"/>
          </p:nvPr>
        </p:nvSpPr>
        <p:spPr>
          <a:xfrm>
            <a:off x="6184799" y="3781869"/>
            <a:ext cx="787271" cy="1044271"/>
          </a:xfrm>
        </p:spPr>
        <p:txBody>
          <a:bodyPr/>
          <a:lstStyle>
            <a:lvl1pPr marL="0" indent="0">
              <a:buNone/>
              <a:defRPr sz="800"/>
            </a:lvl1pPr>
          </a:lstStyle>
          <a:p>
            <a:r>
              <a:rPr lang="nb-NO"/>
              <a:t>Klikk ikonet for å legge til et bilde</a:t>
            </a:r>
          </a:p>
        </p:txBody>
      </p:sp>
      <p:sp>
        <p:nvSpPr>
          <p:cNvPr id="30" name="Plassholder for tekst 40"/>
          <p:cNvSpPr>
            <a:spLocks noGrp="1"/>
          </p:cNvSpPr>
          <p:nvPr>
            <p:ph type="body" sz="quarter" idx="102" hasCustomPrompt="1"/>
          </p:nvPr>
        </p:nvSpPr>
        <p:spPr>
          <a:xfrm>
            <a:off x="6972070" y="3788911"/>
            <a:ext cx="1714730" cy="1037229"/>
          </a:xfrm>
          <a:noFill/>
          <a:ln w="12700">
            <a:solidFill>
              <a:schemeClr val="tx1"/>
            </a:solidFill>
          </a:ln>
        </p:spPr>
        <p:txBody>
          <a:bodyPr>
            <a:normAutofit/>
          </a:bodyPr>
          <a:lstStyle>
            <a:lvl1pPr marL="0" indent="0">
              <a:buNone/>
              <a:defRPr sz="900" b="1"/>
            </a:lvl1pPr>
          </a:lstStyle>
          <a:p>
            <a:pPr lvl="0"/>
            <a:r>
              <a:rPr lang="en-GB"/>
              <a:t>NAME</a:t>
            </a:r>
            <a:br>
              <a:rPr lang="en-GB"/>
            </a:br>
            <a:r>
              <a:rPr lang="en-GB"/>
              <a:t/>
            </a:r>
            <a:br>
              <a:rPr lang="en-GB"/>
            </a:br>
            <a:r>
              <a:rPr lang="en-GB"/>
              <a:t/>
            </a:r>
            <a:br>
              <a:rPr lang="en-GB"/>
            </a:br>
            <a:r>
              <a:rPr lang="en-GB"/>
              <a:t/>
            </a:r>
            <a:br>
              <a:rPr lang="en-GB"/>
            </a:br>
            <a:endParaRPr lang="en-GB"/>
          </a:p>
        </p:txBody>
      </p:sp>
      <p:sp>
        <p:nvSpPr>
          <p:cNvPr id="31" name="Plassholder for tekst 74"/>
          <p:cNvSpPr>
            <a:spLocks noGrp="1"/>
          </p:cNvSpPr>
          <p:nvPr>
            <p:ph type="body" sz="quarter" idx="103" hasCustomPrompt="1"/>
          </p:nvPr>
        </p:nvSpPr>
        <p:spPr>
          <a:xfrm>
            <a:off x="6972070" y="4067688"/>
            <a:ext cx="1359130" cy="472632"/>
          </a:xfrm>
        </p:spPr>
        <p:txBody>
          <a:bodyPr>
            <a:normAutofit/>
          </a:bodyPr>
          <a:lstStyle>
            <a:lvl1pPr marL="0" indent="0">
              <a:buNone/>
              <a:defRPr sz="800"/>
            </a:lvl1pPr>
          </a:lstStyle>
          <a:p>
            <a:pPr lvl="0"/>
            <a:r>
              <a:rPr lang="en-GB"/>
              <a:t>Contact details</a:t>
            </a:r>
          </a:p>
        </p:txBody>
      </p:sp>
    </p:spTree>
    <p:extLst>
      <p:ext uri="{BB962C8B-B14F-4D97-AF65-F5344CB8AC3E}">
        <p14:creationId xmlns:p14="http://schemas.microsoft.com/office/powerpoint/2010/main" val="419542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innhold 2"/>
          <p:cNvSpPr>
            <a:spLocks noGrp="1"/>
          </p:cNvSpPr>
          <p:nvPr>
            <p:ph idx="1"/>
          </p:nvPr>
        </p:nvSpPr>
        <p:spPr/>
        <p:txBody>
          <a:bodyPr wrap="square" numCol="1"/>
          <a:lstStyle>
            <a:lvl1pPr algn="l">
              <a:buNone/>
              <a:defRPr/>
            </a:lvl1pPr>
            <a:lvl2pPr algn="l">
              <a:buNone/>
              <a:defRPr/>
            </a:lvl2pPr>
            <a:lvl3pPr algn="l">
              <a:buNone/>
              <a:defRPr/>
            </a:lvl3pPr>
            <a:lvl4pPr algn="l">
              <a:buNone/>
              <a:defRPr/>
            </a:lvl4pPr>
            <a:lvl5pPr algn="l">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lysbildenummer 5"/>
          <p:cNvSpPr>
            <a:spLocks noGrp="1"/>
          </p:cNvSpPr>
          <p:nvPr>
            <p:ph type="sldNum" sz="quarter" idx="12"/>
          </p:nvPr>
        </p:nvSpPr>
        <p:spPr/>
        <p:txBody>
          <a:bodyPr/>
          <a:lstStyle/>
          <a:p>
            <a:fld id="{53842928-5770-FD40-86F9-7EA25A22CEF5}" type="slidenum">
              <a:rPr lang="nn-NO" smtClean="0"/>
              <a:pPr/>
              <a:t>‹#›</a:t>
            </a:fld>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delingsoverskrift">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57200" y="140652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6" name="Plassholder for lysbildenummer 5"/>
          <p:cNvSpPr>
            <a:spLocks noGrp="1"/>
          </p:cNvSpPr>
          <p:nvPr>
            <p:ph type="sldNum" sz="quarter" idx="12"/>
          </p:nvPr>
        </p:nvSpPr>
        <p:spPr/>
        <p:txBody>
          <a:bodyPr/>
          <a:lstStyle/>
          <a:p>
            <a:fld id="{53842928-5770-FD40-86F9-7EA25A22CEF5}" type="slidenum">
              <a:rPr lang="nn-NO" smtClean="0"/>
              <a:pPr/>
              <a:t>‹#›</a:t>
            </a:fld>
            <a:endParaRPr lang="nn-NO"/>
          </a:p>
        </p:txBody>
      </p:sp>
      <p:sp>
        <p:nvSpPr>
          <p:cNvPr id="7" name="Plassholder for tittel 1"/>
          <p:cNvSpPr>
            <a:spLocks noGrp="1"/>
          </p:cNvSpPr>
          <p:nvPr>
            <p:ph type="title"/>
          </p:nvPr>
        </p:nvSpPr>
        <p:spPr>
          <a:xfrm>
            <a:off x="457200" y="229098"/>
            <a:ext cx="8229600" cy="1143000"/>
          </a:xfrm>
          <a:prstGeom prst="rect">
            <a:avLst/>
          </a:prstGeom>
        </p:spPr>
        <p:txBody>
          <a:bodyPr vert="horz" lIns="91440" tIns="45720" rIns="91440" bIns="45720" rtlCol="0" anchor="ctr">
            <a:normAutofit/>
          </a:bodyPr>
          <a:lstStyle/>
          <a:p>
            <a:r>
              <a:rPr lang="nb-NO"/>
              <a:t>Klikk for å redigere tittelstil</a:t>
            </a:r>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7" name="Plassholder for lysbildenummer 6"/>
          <p:cNvSpPr>
            <a:spLocks noGrp="1"/>
          </p:cNvSpPr>
          <p:nvPr>
            <p:ph type="sldNum" sz="quarter" idx="12"/>
          </p:nvPr>
        </p:nvSpPr>
        <p:spPr/>
        <p:txBody>
          <a:bodyPr/>
          <a:lstStyle/>
          <a:p>
            <a:fld id="{53842928-5770-FD40-86F9-7EA25A22CEF5}" type="slidenum">
              <a:rPr lang="nn-NO" smtClean="0"/>
              <a:pPr/>
              <a:t>‹#›</a:t>
            </a:fld>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n-NO"/>
          </a:p>
        </p:txBody>
      </p:sp>
      <p:sp>
        <p:nvSpPr>
          <p:cNvPr id="3" name="Plassholder for tekst 2"/>
          <p:cNvSpPr>
            <a:spLocks noGrp="1"/>
          </p:cNvSpPr>
          <p:nvPr>
            <p:ph type="body" idx="1"/>
          </p:nvPr>
        </p:nvSpPr>
        <p:spPr>
          <a:xfrm>
            <a:off x="457200" y="1535113"/>
            <a:ext cx="4040188" cy="639762"/>
          </a:xfrm>
        </p:spPr>
        <p:txBody>
          <a:bodyPr anchor="b">
            <a:noAutofit/>
          </a:bodyPr>
          <a:lstStyle>
            <a:lvl1pPr marL="0" indent="0">
              <a:buNone/>
              <a:defRPr sz="1500" b="1">
                <a:solidFill>
                  <a:schemeClr val="bg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normAutofit/>
          </a:bodyPr>
          <a:lstStyle>
            <a:lvl1pPr>
              <a:defRPr sz="1500"/>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tekst 4"/>
          <p:cNvSpPr>
            <a:spLocks noGrp="1"/>
          </p:cNvSpPr>
          <p:nvPr>
            <p:ph type="body" sz="quarter" idx="3"/>
          </p:nvPr>
        </p:nvSpPr>
        <p:spPr>
          <a:xfrm>
            <a:off x="4645025" y="1535113"/>
            <a:ext cx="4041775" cy="639762"/>
          </a:xfrm>
        </p:spPr>
        <p:txBody>
          <a:bodyPr anchor="b">
            <a:noAutofit/>
          </a:bodyPr>
          <a:lstStyle>
            <a:lvl1pPr marL="0" indent="0">
              <a:buNone/>
              <a:defRPr sz="1500" b="1">
                <a:solidFill>
                  <a:srgbClr val="A6A6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normAutofit/>
          </a:bodyPr>
          <a:lstStyle>
            <a:lvl1pPr>
              <a:defRPr sz="1500"/>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9" name="Plassholder for lysbildenummer 8"/>
          <p:cNvSpPr>
            <a:spLocks noGrp="1"/>
          </p:cNvSpPr>
          <p:nvPr>
            <p:ph type="sldNum" sz="quarter" idx="12"/>
          </p:nvPr>
        </p:nvSpPr>
        <p:spPr/>
        <p:txBody>
          <a:bodyPr/>
          <a:lstStyle/>
          <a:p>
            <a:fld id="{53842928-5770-FD40-86F9-7EA25A22CEF5}" type="slidenum">
              <a:rPr lang="nn-NO" smtClean="0"/>
              <a:pPr/>
              <a:t>‹#›</a:t>
            </a:fld>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5" name="Plassholder for lysbildenummer 4"/>
          <p:cNvSpPr>
            <a:spLocks noGrp="1"/>
          </p:cNvSpPr>
          <p:nvPr>
            <p:ph type="sldNum" sz="quarter" idx="12"/>
          </p:nvPr>
        </p:nvSpPr>
        <p:spPr/>
        <p:txBody>
          <a:bodyPr/>
          <a:lstStyle/>
          <a:p>
            <a:fld id="{53842928-5770-FD40-86F9-7EA25A22CEF5}" type="slidenum">
              <a:rPr lang="nn-NO" smtClean="0"/>
              <a:pPr/>
              <a:t>‹#›</a:t>
            </a:fld>
            <a:endParaRPr lang="nn-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53842928-5770-FD40-86F9-7EA25A22CEF5}" type="slidenum">
              <a:rPr lang="nn-NO" smtClean="0"/>
              <a:pPr/>
              <a:t>‹#›</a:t>
            </a:fld>
            <a:endParaRPr lang="nn-NO"/>
          </a:p>
        </p:txBody>
      </p:sp>
      <p:sp>
        <p:nvSpPr>
          <p:cNvPr id="5" name="Rektangel 4"/>
          <p:cNvSpPr/>
          <p:nvPr userDrawn="1"/>
        </p:nvSpPr>
        <p:spPr>
          <a:xfrm>
            <a:off x="0" y="0"/>
            <a:ext cx="9144000" cy="595544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1500" b="1">
                <a:solidFill>
                  <a:srgbClr val="A6A6A6"/>
                </a:solidFill>
              </a:defRPr>
            </a:lvl1pPr>
          </a:lstStyle>
          <a:p>
            <a:r>
              <a:rPr lang="nb-NO"/>
              <a:t>Klikk for å redigere tittelstil</a:t>
            </a:r>
            <a:endParaRPr lang="nn-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7" name="Plassholder for lysbildenummer 6"/>
          <p:cNvSpPr>
            <a:spLocks noGrp="1"/>
          </p:cNvSpPr>
          <p:nvPr>
            <p:ph type="sldNum" sz="quarter" idx="12"/>
          </p:nvPr>
        </p:nvSpPr>
        <p:spPr/>
        <p:txBody>
          <a:bodyPr/>
          <a:lstStyle/>
          <a:p>
            <a:fld id="{53842928-5770-FD40-86F9-7EA25A22CEF5}" type="slidenum">
              <a:rPr lang="nn-NO" smtClean="0"/>
              <a:pPr/>
              <a:t>‹#›</a:t>
            </a:fld>
            <a:endParaRPr lang="nn-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3" name="Plassholder for bilde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29098"/>
            <a:ext cx="8229600" cy="1143000"/>
          </a:xfrm>
          <a:prstGeom prst="rect">
            <a:avLst/>
          </a:prstGeom>
        </p:spPr>
        <p:txBody>
          <a:bodyPr vert="horz" lIns="91440" tIns="45720" rIns="91440" bIns="45720" rtlCol="0" anchor="ctr">
            <a:normAutofit/>
          </a:bodyPr>
          <a:lstStyle/>
          <a:p>
            <a:r>
              <a:rPr lang="nb-NO"/>
              <a:t>Klikk for å redigere tittelstil</a:t>
            </a:r>
            <a:endParaRPr lang="nn-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rgbClr val="FFFF00"/>
                </a:solidFill>
                <a:latin typeface="Times"/>
                <a:cs typeface="Times"/>
              </a:defRPr>
            </a:lvl1pPr>
          </a:lstStyle>
          <a:p>
            <a:fld id="{53842928-5770-FD40-86F9-7EA25A22CEF5}" type="slidenum">
              <a:rPr lang="nn-NO" smtClean="0"/>
              <a:pPr/>
              <a:t>‹#›</a:t>
            </a:fld>
            <a:endParaRPr lang="nn-NO"/>
          </a:p>
        </p:txBody>
      </p:sp>
      <p:sp>
        <p:nvSpPr>
          <p:cNvPr id="7" name="Rektangel 6"/>
          <p:cNvSpPr/>
          <p:nvPr userDrawn="1"/>
        </p:nvSpPr>
        <p:spPr>
          <a:xfrm>
            <a:off x="0" y="508000"/>
            <a:ext cx="107950" cy="61595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pic>
        <p:nvPicPr>
          <p:cNvPr id="8" name="Bilde 7" descr="1999_MCO_logo.png"/>
          <p:cNvPicPr>
            <a:picLocks noChangeAspect="1"/>
          </p:cNvPicPr>
          <p:nvPr userDrawn="1"/>
        </p:nvPicPr>
        <p:blipFill>
          <a:blip r:embed="rId13"/>
          <a:stretch>
            <a:fillRect/>
          </a:stretch>
        </p:blipFill>
        <p:spPr>
          <a:xfrm>
            <a:off x="546100" y="6454863"/>
            <a:ext cx="900166" cy="266612"/>
          </a:xfrm>
          <a:prstGeom prst="rect">
            <a:avLst/>
          </a:prstGeom>
        </p:spPr>
      </p:pic>
      <p:sp>
        <p:nvSpPr>
          <p:cNvPr id="9" name="TekstSylinder 8"/>
          <p:cNvSpPr txBox="1"/>
          <p:nvPr userDrawn="1"/>
        </p:nvSpPr>
        <p:spPr>
          <a:xfrm>
            <a:off x="7746280" y="6527212"/>
            <a:ext cx="184666" cy="369332"/>
          </a:xfrm>
          <a:prstGeom prst="rect">
            <a:avLst/>
          </a:prstGeom>
          <a:noFill/>
        </p:spPr>
        <p:txBody>
          <a:bodyPr wrap="none" rtlCol="0">
            <a:spAutoFit/>
          </a:bodyPr>
          <a:lstStyle/>
          <a:p>
            <a:endParaRPr lang="nn-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p:txBody>
          <a:bodyPr vert="horz" lIns="91440" tIns="45720" rIns="91440" bIns="45720" rtlCol="0" anchor="t">
            <a:noAutofit/>
          </a:bodyPr>
          <a:lstStyle/>
          <a:p>
            <a:r>
              <a:rPr lang="en-US" dirty="0"/>
              <a:t>Det 41. </a:t>
            </a:r>
            <a:r>
              <a:rPr lang="en-US" dirty="0" err="1"/>
              <a:t>bergenske</a:t>
            </a:r>
            <a:r>
              <a:rPr lang="en-US" dirty="0"/>
              <a:t> </a:t>
            </a:r>
            <a:r>
              <a:rPr lang="en-US" dirty="0" err="1"/>
              <a:t>petroleumsrettssymposium</a:t>
            </a:r>
            <a:endParaRPr lang="en-US" dirty="0"/>
          </a:p>
        </p:txBody>
      </p:sp>
      <p:sp>
        <p:nvSpPr>
          <p:cNvPr id="9" name="Tittel 8"/>
          <p:cNvSpPr>
            <a:spLocks noGrp="1"/>
          </p:cNvSpPr>
          <p:nvPr>
            <p:ph type="title"/>
          </p:nvPr>
        </p:nvSpPr>
        <p:spPr>
          <a:xfrm>
            <a:off x="313871" y="3628565"/>
            <a:ext cx="8000253" cy="1250795"/>
          </a:xfrm>
        </p:spPr>
        <p:txBody>
          <a:bodyPr>
            <a:normAutofit/>
          </a:bodyPr>
          <a:lstStyle/>
          <a:p>
            <a:r>
              <a:rPr lang="en-GB" sz="2700" dirty="0"/>
              <a:t>Petroleumsloven § 10-12</a:t>
            </a:r>
            <a:br>
              <a:rPr lang="en-GB" sz="2700" dirty="0"/>
            </a:br>
            <a:r>
              <a:rPr lang="en-GB" sz="2700" dirty="0" err="1"/>
              <a:t>Samtykke</a:t>
            </a:r>
            <a:r>
              <a:rPr lang="en-GB" sz="2700" dirty="0"/>
              <a:t> </a:t>
            </a:r>
            <a:r>
              <a:rPr lang="en-GB" sz="2700" dirty="0" err="1"/>
              <a:t>til</a:t>
            </a:r>
            <a:r>
              <a:rPr lang="en-GB" sz="2700" dirty="0"/>
              <a:t> </a:t>
            </a:r>
            <a:r>
              <a:rPr lang="en-GB" sz="2700" dirty="0" err="1"/>
              <a:t>overdragelser</a:t>
            </a:r>
            <a:endParaRPr lang="nn-NO" sz="2700" dirty="0">
              <a:solidFill>
                <a:srgbClr val="000000"/>
              </a:solidFill>
            </a:endParaRPr>
          </a:p>
        </p:txBody>
      </p:sp>
      <p:sp>
        <p:nvSpPr>
          <p:cNvPr id="6" name="Plassholder for tekst 5"/>
          <p:cNvSpPr>
            <a:spLocks noGrp="1"/>
          </p:cNvSpPr>
          <p:nvPr>
            <p:ph type="body" sz="quarter" idx="12"/>
          </p:nvPr>
        </p:nvSpPr>
        <p:spPr/>
        <p:txBody>
          <a:bodyPr vert="horz" lIns="91440" tIns="45720" rIns="91440" bIns="45720" rtlCol="0" anchor="t">
            <a:noAutofit/>
          </a:bodyPr>
          <a:lstStyle/>
          <a:p>
            <a:r>
              <a:rPr lang="nb-NO" dirty="0">
                <a:solidFill>
                  <a:srgbClr val="FF0000"/>
                </a:solidFill>
              </a:rPr>
              <a:t>Solstrand, 28. november 2018</a:t>
            </a:r>
          </a:p>
        </p:txBody>
      </p:sp>
    </p:spTree>
    <p:extLst>
      <p:ext uri="{BB962C8B-B14F-4D97-AF65-F5344CB8AC3E}">
        <p14:creationId xmlns:p14="http://schemas.microsoft.com/office/powerpoint/2010/main" val="114382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3200" dirty="0" err="1"/>
              <a:t>Petroleumsforskriften</a:t>
            </a:r>
            <a:r>
              <a:rPr lang="en-GB" sz="3200" dirty="0"/>
              <a:t> § 72</a:t>
            </a:r>
          </a:p>
        </p:txBody>
      </p:sp>
      <p:sp>
        <p:nvSpPr>
          <p:cNvPr id="4" name="Plassholder for innhold 3"/>
          <p:cNvSpPr>
            <a:spLocks noGrp="1"/>
          </p:cNvSpPr>
          <p:nvPr>
            <p:ph sz="half" idx="1"/>
          </p:nvPr>
        </p:nvSpPr>
        <p:spPr>
          <a:xfrm>
            <a:off x="457200" y="1565365"/>
            <a:ext cx="7528561" cy="4765089"/>
          </a:xfrm>
        </p:spPr>
        <p:txBody>
          <a:bodyPr>
            <a:normAutofit/>
          </a:bodyPr>
          <a:lstStyle/>
          <a:p>
            <a:pPr marL="457200" lvl="1" indent="0">
              <a:buNone/>
            </a:pPr>
            <a:endParaRPr lang="nb-NO" sz="1800" i="1" dirty="0"/>
          </a:p>
          <a:p>
            <a:pPr marL="457200" lvl="1" indent="0">
              <a:buNone/>
            </a:pPr>
            <a:r>
              <a:rPr lang="nb-NO" sz="1800" i="1" dirty="0"/>
              <a:t>Ved søknad om samtykke til overdragelse av tillatelse etter loven § 10-12 første ledd, kommer bestemmelsene i § 8, § 10, § 11, § 28 og § 29 til anvendelse så langt de passer.</a:t>
            </a:r>
          </a:p>
          <a:p>
            <a:pPr marL="457200" lvl="1" indent="0">
              <a:buNone/>
            </a:pPr>
            <a:endParaRPr lang="nb-NO" sz="1800" i="1" dirty="0"/>
          </a:p>
          <a:p>
            <a:pPr marL="457200" lvl="1" indent="0">
              <a:buNone/>
            </a:pPr>
            <a:endParaRPr lang="nb-NO" sz="1800" i="1" dirty="0"/>
          </a:p>
          <a:p>
            <a:pPr lvl="1"/>
            <a:r>
              <a:rPr lang="nb-NO" sz="1800" dirty="0"/>
              <a:t>§ 8 Søknad om utvinningstillatelse </a:t>
            </a:r>
          </a:p>
          <a:p>
            <a:pPr lvl="1"/>
            <a:r>
              <a:rPr lang="nb-NO" sz="1800" dirty="0"/>
              <a:t>§ 10 Kriterier for tildeling av utvinningstillatelser</a:t>
            </a:r>
          </a:p>
          <a:p>
            <a:pPr lvl="1"/>
            <a:r>
              <a:rPr lang="nb-NO" sz="1800" dirty="0"/>
              <a:t>§ 11 Vilkår og krav (begrensning)</a:t>
            </a:r>
          </a:p>
          <a:p>
            <a:pPr lvl="1"/>
            <a:r>
              <a:rPr lang="nb-NO" sz="1800" dirty="0"/>
              <a:t>§ 28 Tillatelse til anlegg og drift av innretninger</a:t>
            </a:r>
          </a:p>
          <a:p>
            <a:pPr lvl="1"/>
            <a:r>
              <a:rPr lang="nb-NO" sz="1800" dirty="0"/>
              <a:t>§ 29  Innhold i plan for anlegg og drift av innretninger</a:t>
            </a:r>
          </a:p>
          <a:p>
            <a:pPr marL="457200" lvl="1" indent="0">
              <a:buNone/>
            </a:pPr>
            <a:endParaRPr lang="nb-NO" sz="1600" i="1" dirty="0"/>
          </a:p>
          <a:p>
            <a:endParaRPr lang="en-GB" sz="1600" dirty="0"/>
          </a:p>
          <a:p>
            <a:pPr lvl="1"/>
            <a:endParaRPr lang="en-GB" sz="1400" dirty="0"/>
          </a:p>
          <a:p>
            <a:endParaRPr lang="en-GB" sz="2000" dirty="0"/>
          </a:p>
        </p:txBody>
      </p:sp>
    </p:spTree>
    <p:extLst>
      <p:ext uri="{BB962C8B-B14F-4D97-AF65-F5344CB8AC3E}">
        <p14:creationId xmlns:p14="http://schemas.microsoft.com/office/powerpoint/2010/main" val="362604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3200" dirty="0" err="1"/>
              <a:t>Formål</a:t>
            </a:r>
            <a:endParaRPr lang="en-GB" sz="3200" dirty="0"/>
          </a:p>
        </p:txBody>
      </p:sp>
      <p:sp>
        <p:nvSpPr>
          <p:cNvPr id="4" name="Plassholder for innhold 3"/>
          <p:cNvSpPr>
            <a:spLocks noGrp="1"/>
          </p:cNvSpPr>
          <p:nvPr>
            <p:ph sz="half" idx="1"/>
          </p:nvPr>
        </p:nvSpPr>
        <p:spPr>
          <a:xfrm>
            <a:off x="457200" y="1609753"/>
            <a:ext cx="4293909" cy="4765089"/>
          </a:xfrm>
        </p:spPr>
        <p:txBody>
          <a:bodyPr>
            <a:normAutofit/>
          </a:bodyPr>
          <a:lstStyle/>
          <a:p>
            <a:pPr marL="0" indent="0">
              <a:buNone/>
            </a:pPr>
            <a:endParaRPr lang="nb-NO" sz="1600" dirty="0"/>
          </a:p>
          <a:p>
            <a:r>
              <a:rPr lang="nb-NO" sz="2000" dirty="0"/>
              <a:t>Formulert i forarbeider og i korrespondanse</a:t>
            </a:r>
          </a:p>
          <a:p>
            <a:endParaRPr lang="nb-NO" sz="2000" dirty="0"/>
          </a:p>
          <a:p>
            <a:r>
              <a:rPr lang="nb-NO" sz="2000" dirty="0"/>
              <a:t>Ha informasjon om og kontroll med hvem som til en hver tid er (eier av) rettighetshavere på norsk sokkel</a:t>
            </a:r>
          </a:p>
          <a:p>
            <a:endParaRPr lang="nb-NO" sz="2000" dirty="0"/>
          </a:p>
          <a:p>
            <a:r>
              <a:rPr lang="nb-NO" sz="2000" dirty="0"/>
              <a:t>Sammenheng med tildelingskompetanse</a:t>
            </a:r>
          </a:p>
          <a:p>
            <a:endParaRPr lang="en-GB" sz="1600" dirty="0"/>
          </a:p>
          <a:p>
            <a:pPr marL="0" indent="0">
              <a:buNone/>
            </a:pPr>
            <a:endParaRPr lang="en-GB" sz="1600" dirty="0"/>
          </a:p>
          <a:p>
            <a:pPr lvl="1"/>
            <a:endParaRPr lang="en-GB" sz="1400" dirty="0"/>
          </a:p>
          <a:p>
            <a:endParaRPr lang="en-GB" sz="2000" dirty="0"/>
          </a:p>
        </p:txBody>
      </p:sp>
      <p:pic>
        <p:nvPicPr>
          <p:cNvPr id="5" name="Bilde 4">
            <a:extLst>
              <a:ext uri="{FF2B5EF4-FFF2-40B4-BE49-F238E27FC236}">
                <a16:creationId xmlns:a16="http://schemas.microsoft.com/office/drawing/2014/main" xmlns="" id="{C2822FFE-7897-4B66-9CD7-BB400B74C807}"/>
              </a:ext>
            </a:extLst>
          </p:cNvPr>
          <p:cNvPicPr>
            <a:picLocks noChangeAspect="1"/>
          </p:cNvPicPr>
          <p:nvPr/>
        </p:nvPicPr>
        <p:blipFill>
          <a:blip r:embed="rId3"/>
          <a:stretch>
            <a:fillRect/>
          </a:stretch>
        </p:blipFill>
        <p:spPr>
          <a:xfrm>
            <a:off x="4653578" y="229098"/>
            <a:ext cx="4366172" cy="6160968"/>
          </a:xfrm>
          <a:prstGeom prst="rect">
            <a:avLst/>
          </a:prstGeom>
        </p:spPr>
      </p:pic>
    </p:spTree>
    <p:extLst>
      <p:ext uri="{BB962C8B-B14F-4D97-AF65-F5344CB8AC3E}">
        <p14:creationId xmlns:p14="http://schemas.microsoft.com/office/powerpoint/2010/main" val="169199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DCF7461-E6A8-4E17-BFAE-96FE94DE38F9}"/>
              </a:ext>
            </a:extLst>
          </p:cNvPr>
          <p:cNvSpPr>
            <a:spLocks noGrp="1"/>
          </p:cNvSpPr>
          <p:nvPr>
            <p:ph type="title"/>
          </p:nvPr>
        </p:nvSpPr>
        <p:spPr>
          <a:xfrm>
            <a:off x="332912" y="2191063"/>
            <a:ext cx="8229600" cy="1143000"/>
          </a:xfrm>
        </p:spPr>
        <p:txBody>
          <a:bodyPr/>
          <a:lstStyle/>
          <a:p>
            <a:pPr algn="ctr"/>
            <a:r>
              <a:rPr lang="nb-NO" dirty="0"/>
              <a:t>2. Lovtekst og forarbeider</a:t>
            </a:r>
          </a:p>
        </p:txBody>
      </p:sp>
      <p:pic>
        <p:nvPicPr>
          <p:cNvPr id="3" name="Picture 2" descr="Bilderesultat for tredjepartsforskriften">
            <a:extLst>
              <a:ext uri="{FF2B5EF4-FFF2-40B4-BE49-F238E27FC236}">
                <a16:creationId xmlns:a16="http://schemas.microsoft.com/office/drawing/2014/main" xmlns="" id="{1AEA72A5-129D-4F36-A6B4-CC9225E6C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98" b="6952"/>
          <a:stretch/>
        </p:blipFill>
        <p:spPr bwMode="auto">
          <a:xfrm>
            <a:off x="0" y="4687410"/>
            <a:ext cx="9144000" cy="169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74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3200" dirty="0"/>
              <a:t>Petroleumsloven § 10-12</a:t>
            </a:r>
          </a:p>
        </p:txBody>
      </p:sp>
      <p:sp>
        <p:nvSpPr>
          <p:cNvPr id="4" name="Plassholder for innhold 3"/>
          <p:cNvSpPr>
            <a:spLocks noGrp="1"/>
          </p:cNvSpPr>
          <p:nvPr>
            <p:ph sz="half" idx="1"/>
          </p:nvPr>
        </p:nvSpPr>
        <p:spPr>
          <a:xfrm>
            <a:off x="457200" y="1565365"/>
            <a:ext cx="7528561" cy="4765089"/>
          </a:xfrm>
        </p:spPr>
        <p:txBody>
          <a:bodyPr>
            <a:normAutofit/>
          </a:bodyPr>
          <a:lstStyle/>
          <a:p>
            <a:endParaRPr lang="en-GB" sz="1600" dirty="0"/>
          </a:p>
          <a:p>
            <a:pPr marL="457200" lvl="1" indent="0">
              <a:buNone/>
            </a:pPr>
            <a:r>
              <a:rPr lang="nb-NO" sz="1600" i="1" dirty="0"/>
              <a:t>Overdragelse av en tillatelse eller andel i tillatelse til petroleumsvirksomhet, kan ikke skje uten samtykke av departementet. Det samme gjelder annen direkte eller indirekte interesseoverføring eller deltakelse i tillatelsen, herunder bl.a. overdragelse av aksjeposter og andre eierandeler </a:t>
            </a:r>
            <a:r>
              <a:rPr lang="nb-NO" sz="1600" i="1" dirty="0">
                <a:solidFill>
                  <a:srgbClr val="FF0000"/>
                </a:solidFill>
              </a:rPr>
              <a:t>som kan gi bestemmende innflytelse</a:t>
            </a:r>
            <a:r>
              <a:rPr lang="nb-NO" sz="1600" i="1" dirty="0"/>
              <a:t> over en rettighetshaver som innehar andel i en tillatelse.</a:t>
            </a:r>
          </a:p>
          <a:p>
            <a:pPr marL="457200" lvl="1" indent="0">
              <a:buNone/>
            </a:pPr>
            <a:endParaRPr lang="nb-NO" sz="1600" i="1" dirty="0"/>
          </a:p>
          <a:p>
            <a:pPr marL="457200" lvl="1" indent="0">
              <a:buNone/>
            </a:pPr>
            <a:endParaRPr lang="nb-NO" sz="1600" i="1" dirty="0"/>
          </a:p>
          <a:p>
            <a:r>
              <a:rPr lang="nb-NO" sz="1600" dirty="0"/>
              <a:t>Ikke krav om at man </a:t>
            </a:r>
            <a:r>
              <a:rPr lang="nb-NO" sz="1600" i="1" dirty="0"/>
              <a:t>faktisk har </a:t>
            </a:r>
            <a:r>
              <a:rPr lang="nb-NO" sz="1600" dirty="0"/>
              <a:t>bestemmende innflytelse, tilstrekkelig at det </a:t>
            </a:r>
            <a:r>
              <a:rPr lang="nb-NO" sz="1600" i="1" dirty="0"/>
              <a:t>kan gi</a:t>
            </a:r>
          </a:p>
          <a:p>
            <a:endParaRPr lang="nb-NO" sz="1600" i="1" dirty="0"/>
          </a:p>
          <a:p>
            <a:r>
              <a:rPr lang="nb-NO" sz="1600" i="1" dirty="0"/>
              <a:t>… bestemmende innflytelse …</a:t>
            </a:r>
          </a:p>
          <a:p>
            <a:pPr lvl="1"/>
            <a:endParaRPr lang="en-GB" sz="1400" dirty="0"/>
          </a:p>
          <a:p>
            <a:endParaRPr lang="en-GB" sz="2000" dirty="0"/>
          </a:p>
        </p:txBody>
      </p:sp>
    </p:spTree>
    <p:extLst>
      <p:ext uri="{BB962C8B-B14F-4D97-AF65-F5344CB8AC3E}">
        <p14:creationId xmlns:p14="http://schemas.microsoft.com/office/powerpoint/2010/main" val="11852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Lov - historisk utvikling</a:t>
            </a:r>
          </a:p>
        </p:txBody>
      </p:sp>
      <p:sp>
        <p:nvSpPr>
          <p:cNvPr id="4" name="Plassholder for innhold 3"/>
          <p:cNvSpPr>
            <a:spLocks noGrp="1"/>
          </p:cNvSpPr>
          <p:nvPr>
            <p:ph sz="half" idx="1"/>
          </p:nvPr>
        </p:nvSpPr>
        <p:spPr>
          <a:xfrm>
            <a:off x="552995" y="1556656"/>
            <a:ext cx="7528561" cy="4765089"/>
          </a:xfrm>
        </p:spPr>
        <p:txBody>
          <a:bodyPr>
            <a:normAutofit fontScale="92500" lnSpcReduction="20000"/>
          </a:bodyPr>
          <a:lstStyle/>
          <a:p>
            <a:r>
              <a:rPr lang="en-US" sz="2000" dirty="0" err="1"/>
              <a:t>Kgl</a:t>
            </a:r>
            <a:r>
              <a:rPr lang="en-US" sz="2000" dirty="0"/>
              <a:t>. res 9. </a:t>
            </a:r>
            <a:r>
              <a:rPr lang="en-US" sz="2000" dirty="0" err="1"/>
              <a:t>april</a:t>
            </a:r>
            <a:r>
              <a:rPr lang="en-US" sz="2000" dirty="0"/>
              <a:t> 1965 - § 47</a:t>
            </a:r>
            <a:endParaRPr lang="nb-NO" sz="2000" dirty="0"/>
          </a:p>
          <a:p>
            <a:pPr marL="0" indent="0">
              <a:buNone/>
            </a:pPr>
            <a:r>
              <a:rPr lang="en-GB" sz="2000" i="1" dirty="0"/>
              <a:t>	</a:t>
            </a:r>
            <a:r>
              <a:rPr lang="nb-NO" sz="1900" i="1" dirty="0"/>
              <a:t>Hel eller delvis overdragelse av tillatelse gitt i medhold av denne 	resolusjon krever departementets skriftlige samtykke. </a:t>
            </a:r>
          </a:p>
          <a:p>
            <a:pPr marL="0" indent="0">
              <a:buNone/>
            </a:pPr>
            <a:endParaRPr lang="en-GB" sz="2000" dirty="0"/>
          </a:p>
          <a:p>
            <a:r>
              <a:rPr lang="nb-NO" sz="2000" dirty="0"/>
              <a:t>Kgl.res. av 8. desember 1972 - § 48 </a:t>
            </a:r>
          </a:p>
          <a:p>
            <a:pPr marL="57150" indent="0">
              <a:buNone/>
            </a:pPr>
            <a:r>
              <a:rPr lang="nb-NO" sz="1900" i="1" dirty="0"/>
              <a:t>	Hel eller delvis overdragelse av tillatelse gitt i medhold av denne lov 	krever Departementets skriftlige samtykke.</a:t>
            </a:r>
          </a:p>
          <a:p>
            <a:pPr marL="57150" indent="0">
              <a:buNone/>
            </a:pPr>
            <a:r>
              <a:rPr lang="en-US" sz="1900" i="1" dirty="0"/>
              <a:t>	Det </a:t>
            </a:r>
            <a:r>
              <a:rPr lang="en-US" sz="1900" i="1" dirty="0" err="1"/>
              <a:t>samme</a:t>
            </a:r>
            <a:r>
              <a:rPr lang="en-US" sz="1900" i="1" dirty="0"/>
              <a:t> </a:t>
            </a:r>
            <a:r>
              <a:rPr lang="en-US" sz="1900" i="1" dirty="0" err="1"/>
              <a:t>gjelder</a:t>
            </a:r>
            <a:r>
              <a:rPr lang="en-US" sz="1900" i="1" dirty="0"/>
              <a:t> </a:t>
            </a:r>
            <a:r>
              <a:rPr lang="en-US" sz="1900" i="1" dirty="0" err="1"/>
              <a:t>annen</a:t>
            </a:r>
            <a:r>
              <a:rPr lang="en-US" sz="1900" i="1" dirty="0"/>
              <a:t> </a:t>
            </a:r>
            <a:r>
              <a:rPr lang="en-US" sz="1900" i="1" dirty="0" err="1"/>
              <a:t>direkte</a:t>
            </a:r>
            <a:r>
              <a:rPr lang="en-US" sz="1900" i="1" dirty="0"/>
              <a:t> </a:t>
            </a:r>
            <a:r>
              <a:rPr lang="en-US" sz="1900" i="1" dirty="0" err="1"/>
              <a:t>eller</a:t>
            </a:r>
            <a:r>
              <a:rPr lang="en-US" sz="1900" i="1" dirty="0"/>
              <a:t> </a:t>
            </a:r>
            <a:r>
              <a:rPr lang="en-US" sz="1900" i="1" dirty="0" err="1"/>
              <a:t>indirekte</a:t>
            </a:r>
            <a:r>
              <a:rPr lang="en-US" sz="1900" i="1" dirty="0"/>
              <a:t> </a:t>
            </a:r>
            <a:r>
              <a:rPr lang="en-US" sz="1900" i="1" dirty="0" err="1"/>
              <a:t>interesseoverføring</a:t>
            </a:r>
            <a:r>
              <a:rPr lang="en-US" sz="1900" i="1" dirty="0"/>
              <a:t> </a:t>
            </a:r>
            <a:r>
              <a:rPr lang="en-US" sz="1900" i="1" dirty="0" err="1"/>
              <a:t>eller</a:t>
            </a:r>
            <a:r>
              <a:rPr lang="en-US" sz="1900" i="1" dirty="0"/>
              <a:t> 	</a:t>
            </a:r>
            <a:r>
              <a:rPr lang="en-US" sz="1900" i="1" dirty="0" err="1"/>
              <a:t>deltakelse</a:t>
            </a:r>
            <a:r>
              <a:rPr lang="en-US" sz="1900" i="1" dirty="0"/>
              <a:t> i </a:t>
            </a:r>
            <a:r>
              <a:rPr lang="en-US" sz="1900" i="1" dirty="0" err="1"/>
              <a:t>tillatelsen</a:t>
            </a:r>
            <a:r>
              <a:rPr lang="en-US" sz="1900" i="1" dirty="0"/>
              <a:t>, </a:t>
            </a:r>
            <a:r>
              <a:rPr lang="en-US" sz="1900" i="1" dirty="0" err="1"/>
              <a:t>herunder</a:t>
            </a:r>
            <a:r>
              <a:rPr lang="en-US" sz="1900" i="1" dirty="0"/>
              <a:t> </a:t>
            </a:r>
            <a:r>
              <a:rPr lang="en-US" sz="1900" i="1" dirty="0" err="1"/>
              <a:t>bl</a:t>
            </a:r>
            <a:r>
              <a:rPr lang="en-US" sz="1900" i="1" dirty="0"/>
              <a:t> a. </a:t>
            </a:r>
            <a:r>
              <a:rPr lang="en-US" sz="1900" i="1" dirty="0" err="1"/>
              <a:t>overdragelse</a:t>
            </a:r>
            <a:r>
              <a:rPr lang="en-US" sz="1900" i="1" dirty="0"/>
              <a:t> </a:t>
            </a:r>
            <a:r>
              <a:rPr lang="en-US" sz="1900" i="1" dirty="0" err="1"/>
              <a:t>av</a:t>
            </a:r>
            <a:r>
              <a:rPr lang="en-US" sz="1900" i="1" dirty="0"/>
              <a:t> </a:t>
            </a:r>
            <a:r>
              <a:rPr lang="en-US" sz="1900" i="1" dirty="0" err="1"/>
              <a:t>kommandittandeler</a:t>
            </a:r>
            <a:r>
              <a:rPr lang="en-US" sz="1900" i="1" dirty="0"/>
              <a:t> 	</a:t>
            </a:r>
            <a:r>
              <a:rPr lang="en-US" sz="1900" i="1" dirty="0">
                <a:solidFill>
                  <a:srgbClr val="FF0000"/>
                </a:solidFill>
              </a:rPr>
              <a:t>og </a:t>
            </a:r>
            <a:r>
              <a:rPr lang="en-US" sz="1900" i="1" dirty="0" err="1">
                <a:solidFill>
                  <a:srgbClr val="FF0000"/>
                </a:solidFill>
              </a:rPr>
              <a:t>betydelige</a:t>
            </a:r>
            <a:r>
              <a:rPr lang="en-US" sz="1900" i="1" dirty="0">
                <a:solidFill>
                  <a:srgbClr val="FF0000"/>
                </a:solidFill>
              </a:rPr>
              <a:t> </a:t>
            </a:r>
            <a:r>
              <a:rPr lang="en-US" sz="1900" i="1" dirty="0" err="1">
                <a:solidFill>
                  <a:srgbClr val="FF0000"/>
                </a:solidFill>
              </a:rPr>
              <a:t>aksjeposter</a:t>
            </a:r>
            <a:r>
              <a:rPr lang="en-US" sz="1900" i="1" dirty="0"/>
              <a:t>.</a:t>
            </a:r>
          </a:p>
          <a:p>
            <a:pPr marL="57150" indent="0">
              <a:buNone/>
            </a:pPr>
            <a:endParaRPr lang="en-GB" sz="2000" dirty="0"/>
          </a:p>
          <a:p>
            <a:r>
              <a:rPr lang="en-GB" sz="2000" dirty="0"/>
              <a:t>Petroleumsloven </a:t>
            </a:r>
            <a:r>
              <a:rPr lang="en-GB" sz="2000" dirty="0" err="1"/>
              <a:t>av</a:t>
            </a:r>
            <a:r>
              <a:rPr lang="en-GB" sz="2000" dirty="0"/>
              <a:t> 22. mars 1985 - § 61</a:t>
            </a:r>
          </a:p>
          <a:p>
            <a:pPr marL="457200" lvl="1" indent="0">
              <a:buNone/>
            </a:pPr>
            <a:r>
              <a:rPr lang="nb-NO" sz="1900" i="1" dirty="0"/>
              <a:t>Hel eller delvis overdragelse av en tillatelse gitt etter denne lov eller lov av 21. juni 1963 om utforskning og utnyttelse av undersjøiske naturforekomster, kan ikke skje uten samtykke av departementet.</a:t>
            </a:r>
            <a:r>
              <a:rPr lang="nb-NO" sz="1900" i="1" baseline="30000" dirty="0"/>
              <a:t>​1</a:t>
            </a:r>
            <a:r>
              <a:rPr lang="nb-NO" sz="1900" i="1" dirty="0"/>
              <a:t> Det samme gjelder annen direkte eller indirekte interesseoverføring eller deltakelse i tillatelsen herunder bl.a. </a:t>
            </a:r>
            <a:r>
              <a:rPr lang="nb-NO" sz="1900" i="1" dirty="0">
                <a:solidFill>
                  <a:srgbClr val="FF0000"/>
                </a:solidFill>
              </a:rPr>
              <a:t>overdragelse av aksjeposter og andre eierandeler som kan gi bestemmende innflytelse over selskapet</a:t>
            </a:r>
            <a:r>
              <a:rPr lang="nb-NO" sz="1900" i="1" dirty="0"/>
              <a:t>.</a:t>
            </a:r>
          </a:p>
          <a:p>
            <a:endParaRPr lang="en-GB" sz="1600" dirty="0"/>
          </a:p>
          <a:p>
            <a:pPr lvl="1"/>
            <a:endParaRPr lang="en-GB" sz="1400" dirty="0"/>
          </a:p>
          <a:p>
            <a:endParaRPr lang="en-GB" sz="2000" dirty="0"/>
          </a:p>
        </p:txBody>
      </p:sp>
    </p:spTree>
    <p:extLst>
      <p:ext uri="{BB962C8B-B14F-4D97-AF65-F5344CB8AC3E}">
        <p14:creationId xmlns:p14="http://schemas.microsoft.com/office/powerpoint/2010/main" val="375458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n-NO" sz="3200" dirty="0"/>
              <a:t>Ot.prp. nr. 43 (1995-96)</a:t>
            </a:r>
          </a:p>
        </p:txBody>
      </p:sp>
      <p:sp>
        <p:nvSpPr>
          <p:cNvPr id="4" name="Plassholder for innhold 3"/>
          <p:cNvSpPr>
            <a:spLocks noGrp="1"/>
          </p:cNvSpPr>
          <p:nvPr>
            <p:ph sz="half" idx="1"/>
          </p:nvPr>
        </p:nvSpPr>
        <p:spPr>
          <a:xfrm>
            <a:off x="457201" y="1168924"/>
            <a:ext cx="7272778" cy="5459978"/>
          </a:xfrm>
        </p:spPr>
        <p:txBody>
          <a:bodyPr>
            <a:normAutofit/>
          </a:bodyPr>
          <a:lstStyle/>
          <a:p>
            <a:pPr marL="0" indent="0">
              <a:buNone/>
            </a:pPr>
            <a:r>
              <a:rPr lang="nb-NO" sz="1200" i="1" dirty="0"/>
              <a:t>	</a:t>
            </a:r>
            <a:r>
              <a:rPr lang="nb-NO" sz="1400" i="1" dirty="0"/>
              <a:t>Paragrafen tilsvarer i det vesentlige gjeldende lov § 61 som omhandler overdragelse av en tillatelse eller andel i en tillatelse. </a:t>
            </a:r>
          </a:p>
          <a:p>
            <a:pPr marL="0" indent="0">
              <a:buNone/>
            </a:pPr>
            <a:r>
              <a:rPr lang="nb-NO" sz="1400" i="1" dirty="0"/>
              <a:t>	Paragrafen regulerer også indirekte interesseoverføring som kan gi bestemmende innflytelse over en rettighetshaver som innehar en andel i en tillatelse. Departementet har utarbeidet retningslinjer som grunnlag for praktisering av bestemmelsen om indirekte interesseoverføring. </a:t>
            </a:r>
            <a:r>
              <a:rPr lang="nb-NO" sz="1400" i="1" dirty="0">
                <a:solidFill>
                  <a:srgbClr val="FF0000"/>
                </a:solidFill>
              </a:rPr>
              <a:t>Spørsmålet er hvilke overdragelser som kan sies å være indirekte interesseoverføringer, og hvilken andelsstørrelse som kan sies å gi bestemmende innflytelse etter gjeldende rett.</a:t>
            </a:r>
            <a:r>
              <a:rPr lang="nb-NO" sz="1400" i="1" dirty="0"/>
              <a:t> I det loven viderefører gjeldende rett legger departementet til grunn at overdragelse av eierandeler i selskaper som direkte eller gjennom datterselskaper har eierandeler i rettighetshaverselskaper vil omfattes av begrepet «indirekte interesseoverføring». Dette har i hovedsak hatt praktisk betydning ved endringer i eierstrukturen internt i et konsern hvor selskapet er 100 % eid av morselskapet. </a:t>
            </a:r>
          </a:p>
          <a:p>
            <a:pPr marL="0" indent="0">
              <a:buNone/>
            </a:pPr>
            <a:r>
              <a:rPr lang="nb-NO" sz="1400" i="1" dirty="0"/>
              <a:t>	Departementet legger ved vurderingen av om det kreves samtykke vekt på </a:t>
            </a:r>
            <a:r>
              <a:rPr lang="nb-NO" sz="1400" i="1" dirty="0">
                <a:solidFill>
                  <a:srgbClr val="FF0000"/>
                </a:solidFill>
              </a:rPr>
              <a:t>graden av kontroll som oppnås </a:t>
            </a:r>
            <a:r>
              <a:rPr lang="nb-NO" sz="1400" i="1" dirty="0" err="1">
                <a:solidFill>
                  <a:srgbClr val="FF0000"/>
                </a:solidFill>
              </a:rPr>
              <a:t>jf</a:t>
            </a:r>
            <a:r>
              <a:rPr lang="nb-NO" sz="1400" i="1" dirty="0">
                <a:solidFill>
                  <a:srgbClr val="FF0000"/>
                </a:solidFill>
              </a:rPr>
              <a:t> «kan gi bestemmende innflytelse</a:t>
            </a:r>
            <a:r>
              <a:rPr lang="nb-NO" sz="1400" i="1" dirty="0"/>
              <a:t>». </a:t>
            </a:r>
            <a:r>
              <a:rPr lang="nb-NO" sz="1400" i="1" dirty="0">
                <a:solidFill>
                  <a:srgbClr val="FF0000"/>
                </a:solidFill>
              </a:rPr>
              <a:t>Departementet har anvendt bestemmelsen </a:t>
            </a:r>
            <a:r>
              <a:rPr lang="nb-NO" sz="1400" i="1" dirty="0"/>
              <a:t>når overdragelsen medfører en eierandel i rettighetshaverselskapet som:</a:t>
            </a:r>
            <a:endParaRPr lang="en-GB" sz="1400" i="1" dirty="0"/>
          </a:p>
          <a:p>
            <a:pPr marL="457200" lvl="1" indent="0">
              <a:buNone/>
            </a:pPr>
            <a:r>
              <a:rPr lang="nb-NO" sz="1400" i="1" dirty="0"/>
              <a:t>- er tilstrekkelig til å hindre vedtak som krever kvalifisert flertall, </a:t>
            </a:r>
            <a:r>
              <a:rPr lang="nb-NO" sz="1400" i="1" dirty="0" err="1"/>
              <a:t>dvs</a:t>
            </a:r>
            <a:r>
              <a:rPr lang="nb-NO" sz="1400" i="1" dirty="0"/>
              <a:t> «negativ kontroll</a:t>
            </a:r>
          </a:p>
          <a:p>
            <a:pPr marL="457200" lvl="1" indent="0">
              <a:buNone/>
            </a:pPr>
            <a:r>
              <a:rPr lang="nb-NO" sz="1400" i="1" dirty="0"/>
              <a:t>- gir alminnelig flertall, </a:t>
            </a:r>
            <a:r>
              <a:rPr lang="nb-NO" sz="1400" i="1" dirty="0" err="1"/>
              <a:t>dvs</a:t>
            </a:r>
            <a:r>
              <a:rPr lang="nb-NO" sz="1400" i="1" dirty="0"/>
              <a:t> positiv kontroll</a:t>
            </a:r>
          </a:p>
          <a:p>
            <a:pPr marL="457200" lvl="1" indent="0">
              <a:buNone/>
            </a:pPr>
            <a:r>
              <a:rPr lang="nb-NO" sz="1400" i="1" dirty="0"/>
              <a:t>- gir kvalifisert flertall, </a:t>
            </a:r>
            <a:r>
              <a:rPr lang="nb-NO" sz="1400" i="1" dirty="0" err="1"/>
              <a:t>dvs</a:t>
            </a:r>
            <a:r>
              <a:rPr lang="nb-NO" sz="1400" i="1" dirty="0"/>
              <a:t> absolutt kontroll</a:t>
            </a:r>
            <a:endParaRPr lang="en-GB" sz="1400" i="1" dirty="0"/>
          </a:p>
          <a:p>
            <a:pPr marL="0" indent="0">
              <a:buNone/>
            </a:pPr>
            <a:r>
              <a:rPr lang="nb-NO" sz="1400" i="1" dirty="0"/>
              <a:t>	Dersom et eierselskap som allerede har en eierandel </a:t>
            </a:r>
            <a:r>
              <a:rPr lang="nb-NO" sz="1400" i="1" u="sng" dirty="0"/>
              <a:t>erverver ytterligere eierandeler </a:t>
            </a:r>
            <a:r>
              <a:rPr lang="nb-NO" sz="1400" i="1" dirty="0"/>
              <a:t>som enten gir «negativ kontroll» </a:t>
            </a:r>
            <a:r>
              <a:rPr lang="nb-NO" sz="1400" i="1" u="sng" dirty="0"/>
              <a:t>eller styrker kontrollen</a:t>
            </a:r>
            <a:r>
              <a:rPr lang="nb-NO" sz="1400" i="1" dirty="0"/>
              <a:t>, omfattes overdragelsen av § 10-12 uansett andelens størrelse. Dersom erverv av ytterligere andeler ikke endrer graden av kontroll faller overdragelsen i utgangspunktet utenfor området for § 10-12.</a:t>
            </a:r>
            <a:endParaRPr lang="en-GB" sz="1400" i="1" dirty="0"/>
          </a:p>
          <a:p>
            <a:endParaRPr lang="en-GB" sz="2000" dirty="0"/>
          </a:p>
        </p:txBody>
      </p:sp>
      <p:sp>
        <p:nvSpPr>
          <p:cNvPr id="3" name="TekstSylinder 2">
            <a:extLst>
              <a:ext uri="{FF2B5EF4-FFF2-40B4-BE49-F238E27FC236}">
                <a16:creationId xmlns:a16="http://schemas.microsoft.com/office/drawing/2014/main" xmlns="" id="{0752011C-5AD3-49DA-A9E2-DB39D6D8CEA5}"/>
              </a:ext>
            </a:extLst>
          </p:cNvPr>
          <p:cNvSpPr txBox="1"/>
          <p:nvPr/>
        </p:nvSpPr>
        <p:spPr>
          <a:xfrm>
            <a:off x="7803472" y="3904204"/>
            <a:ext cx="1225118" cy="646331"/>
          </a:xfrm>
          <a:prstGeom prst="rect">
            <a:avLst/>
          </a:prstGeom>
          <a:noFill/>
          <a:ln>
            <a:solidFill>
              <a:schemeClr val="accent1">
                <a:shade val="95000"/>
                <a:satMod val="105000"/>
              </a:schemeClr>
            </a:solidFill>
          </a:ln>
        </p:spPr>
        <p:txBody>
          <a:bodyPr wrap="square" rtlCol="0">
            <a:spAutoFit/>
          </a:bodyPr>
          <a:lstStyle/>
          <a:p>
            <a:r>
              <a:rPr lang="en-GB" dirty="0" err="1"/>
              <a:t>Gir</a:t>
            </a:r>
            <a:r>
              <a:rPr lang="en-GB" dirty="0"/>
              <a:t> </a:t>
            </a:r>
            <a:r>
              <a:rPr lang="en-GB" dirty="0" err="1"/>
              <a:t>uttrykk</a:t>
            </a:r>
            <a:r>
              <a:rPr lang="en-GB" dirty="0"/>
              <a:t> for </a:t>
            </a:r>
            <a:r>
              <a:rPr lang="en-GB" dirty="0" err="1"/>
              <a:t>praksis</a:t>
            </a:r>
            <a:endParaRPr lang="en-GB" dirty="0"/>
          </a:p>
        </p:txBody>
      </p:sp>
      <p:cxnSp>
        <p:nvCxnSpPr>
          <p:cNvPr id="6" name="Rett linje 5">
            <a:extLst>
              <a:ext uri="{FF2B5EF4-FFF2-40B4-BE49-F238E27FC236}">
                <a16:creationId xmlns:a16="http://schemas.microsoft.com/office/drawing/2014/main" xmlns="" id="{DE760C00-5288-49A0-8F6C-72CF6B9BA5F5}"/>
              </a:ext>
            </a:extLst>
          </p:cNvPr>
          <p:cNvCxnSpPr>
            <a:cxnSpLocks/>
          </p:cNvCxnSpPr>
          <p:nvPr/>
        </p:nvCxnSpPr>
        <p:spPr>
          <a:xfrm>
            <a:off x="6693031" y="4053526"/>
            <a:ext cx="1110441" cy="17384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24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0012"/>
            <a:ext cx="8229600" cy="1143000"/>
          </a:xfrm>
        </p:spPr>
        <p:txBody>
          <a:bodyPr>
            <a:normAutofit/>
          </a:bodyPr>
          <a:lstStyle/>
          <a:p>
            <a:r>
              <a:rPr lang="en-GB" sz="3200" dirty="0" err="1"/>
              <a:t>Ot.prp</a:t>
            </a:r>
            <a:r>
              <a:rPr lang="en-GB" sz="3200" dirty="0"/>
              <a:t>. </a:t>
            </a:r>
            <a:r>
              <a:rPr lang="en-GB" sz="3200" dirty="0" err="1"/>
              <a:t>nr</a:t>
            </a:r>
            <a:r>
              <a:rPr lang="en-GB" sz="3200" dirty="0"/>
              <a:t>. 72 (1982-83), ref NOU 1979:43</a:t>
            </a:r>
          </a:p>
        </p:txBody>
      </p:sp>
      <p:sp>
        <p:nvSpPr>
          <p:cNvPr id="4" name="Plassholder for innhold 3"/>
          <p:cNvSpPr>
            <a:spLocks noGrp="1"/>
          </p:cNvSpPr>
          <p:nvPr>
            <p:ph sz="half" idx="1"/>
          </p:nvPr>
        </p:nvSpPr>
        <p:spPr>
          <a:xfrm>
            <a:off x="457199" y="1048754"/>
            <a:ext cx="8347435" cy="5448172"/>
          </a:xfrm>
        </p:spPr>
        <p:txBody>
          <a:bodyPr>
            <a:normAutofit lnSpcReduction="10000"/>
          </a:bodyPr>
          <a:lstStyle/>
          <a:p>
            <a:pPr marL="0" indent="0">
              <a:buNone/>
            </a:pPr>
            <a:r>
              <a:rPr lang="nb-NO" sz="1400" i="1" dirty="0"/>
              <a:t>	</a:t>
            </a:r>
            <a:r>
              <a:rPr lang="nb-NO" sz="1600" i="1" dirty="0"/>
              <a:t>… Hensikten med bestemmelsen er å gi departementet </a:t>
            </a:r>
            <a:r>
              <a:rPr lang="nb-NO" sz="1600" i="1" dirty="0">
                <a:solidFill>
                  <a:srgbClr val="FF0000"/>
                </a:solidFill>
              </a:rPr>
              <a:t>full kontroll med hvem som til enhver tid er rettighetshaver</a:t>
            </a:r>
            <a:r>
              <a:rPr lang="nb-NO" sz="1600" i="1" dirty="0"/>
              <a:t>. Den gjelder også overdragelse innbyrdes mellom flere som har en tillatelse sammen.</a:t>
            </a:r>
          </a:p>
          <a:p>
            <a:pPr marL="0" indent="0">
              <a:buNone/>
            </a:pPr>
            <a:r>
              <a:rPr lang="nb-NO" sz="1600" i="1" dirty="0"/>
              <a:t>	Det samme gjelder ved fusjon mellom flere selskaper </a:t>
            </a:r>
            <a:r>
              <a:rPr lang="nb-NO" sz="1600" i="1" dirty="0" err="1"/>
              <a:t>m.v</a:t>
            </a:r>
            <a:r>
              <a:rPr lang="nb-NO" sz="1600" i="1" dirty="0"/>
              <a:t>. </a:t>
            </a:r>
          </a:p>
          <a:p>
            <a:pPr marL="0" indent="0">
              <a:buNone/>
            </a:pPr>
            <a:r>
              <a:rPr lang="nb-NO" sz="1600" i="1" dirty="0"/>
              <a:t>[…] </a:t>
            </a:r>
          </a:p>
          <a:p>
            <a:pPr marL="0" indent="0">
              <a:buNone/>
            </a:pPr>
            <a:r>
              <a:rPr lang="nb-NO" sz="1600" i="1" dirty="0"/>
              <a:t>	Uttrykket </a:t>
            </a:r>
            <a:r>
              <a:rPr lang="nb-NO" sz="1600" i="1" u="sng" dirty="0"/>
              <a:t>«betydelige aksjeposter</a:t>
            </a:r>
            <a:r>
              <a:rPr lang="nb-NO" sz="1600" i="1" dirty="0"/>
              <a:t>» er erstattet med </a:t>
            </a:r>
            <a:r>
              <a:rPr lang="nb-NO" sz="1600" i="1" u="sng" dirty="0"/>
              <a:t>«aksjeposter av en størrelse som kan gi bestemmende innflytelse» </a:t>
            </a:r>
            <a:r>
              <a:rPr lang="nb-NO" sz="1600" i="1" dirty="0"/>
              <a:t>over selskapet. Denne endring foreslås for å få en mer presis utforming. Hva som ligger i «betydelige aksjeposter» er uklart og vil kunne bli gjenstand for </a:t>
            </a:r>
            <a:r>
              <a:rPr lang="nb-NO" sz="1600" i="1" dirty="0" err="1"/>
              <a:t>tolkingsproblem</a:t>
            </a:r>
            <a:r>
              <a:rPr lang="nb-NO" sz="1600" i="1" dirty="0"/>
              <a:t> i konkrete saker. Det som må være avgjørende, bør vel være om angjeldende aksjeposter kan gi bestemmende innflytelse over selskapet. Det synes vanskelig å finne fram til noe mer dekkende uttrykksmåte. Utvalget har drøftet spørsmålet om man burde gi bestemte regler om hvor stor andel av et selskaps aksjer som må overdras før tillatelse kreves. Man kom imidlertid til at dette ville bli en for </a:t>
            </a:r>
            <a:r>
              <a:rPr lang="nb-NO" sz="1600" i="1" u="sng" dirty="0"/>
              <a:t>uelastisk ordning</a:t>
            </a:r>
            <a:r>
              <a:rPr lang="nb-NO" sz="1600" i="1" dirty="0"/>
              <a:t>. </a:t>
            </a:r>
            <a:r>
              <a:rPr lang="nb-NO" sz="1600" i="1" dirty="0">
                <a:solidFill>
                  <a:srgbClr val="FF0000"/>
                </a:solidFill>
              </a:rPr>
              <a:t>Det vil bero på forholdene i det enkelte tilfelle om overdragelse av en større eller mindre andel av aksjene vil kunne medføre bestemmende innflytelse på selskapets drift</a:t>
            </a:r>
            <a:r>
              <a:rPr lang="nb-NO" sz="1600" i="1" dirty="0"/>
              <a:t>.</a:t>
            </a:r>
          </a:p>
          <a:p>
            <a:pPr marL="0" indent="0">
              <a:buNone/>
            </a:pPr>
            <a:r>
              <a:rPr lang="nb-NO" sz="1600" i="1" dirty="0"/>
              <a:t>	Når man nytter uttrykket «bestemmende innflytelse» vil man kunne ta en </a:t>
            </a:r>
            <a:r>
              <a:rPr lang="nb-NO" sz="1600" i="1" dirty="0">
                <a:solidFill>
                  <a:srgbClr val="FF0000"/>
                </a:solidFill>
              </a:rPr>
              <a:t>avgjørelse ut fra omstendighetene i det konkrete tilfelle</a:t>
            </a:r>
            <a:r>
              <a:rPr lang="nb-NO" sz="1600" i="1" dirty="0"/>
              <a:t>. Ved vurderingen vil flere forhold kunne få betydning. I aksjeselskaper vil det f.eks. </a:t>
            </a:r>
            <a:r>
              <a:rPr lang="nb-NO" sz="1600" i="1" dirty="0">
                <a:solidFill>
                  <a:srgbClr val="FF0000"/>
                </a:solidFill>
              </a:rPr>
              <a:t>avhenge av aksjenes spredning</a:t>
            </a:r>
            <a:r>
              <a:rPr lang="nb-NO" sz="1600" i="1" dirty="0"/>
              <a:t> hvor stor andel som må ansees å gi bestemmende innflytelse. Andre momenter av betydning er f.eks. om det med de aksjer som overdras, følger </a:t>
            </a:r>
            <a:r>
              <a:rPr lang="nb-NO" sz="1600" i="1" dirty="0">
                <a:solidFill>
                  <a:srgbClr val="FF0000"/>
                </a:solidFill>
              </a:rPr>
              <a:t>rett til valg av et visst antall styre- eller representantskapsmedlemmer</a:t>
            </a:r>
            <a:r>
              <a:rPr lang="nb-NO" sz="1600" i="1" dirty="0"/>
              <a:t> eller for øvrig gjelder </a:t>
            </a:r>
            <a:r>
              <a:rPr lang="nb-NO" sz="1600" i="1" dirty="0">
                <a:solidFill>
                  <a:srgbClr val="FF0000"/>
                </a:solidFill>
              </a:rPr>
              <a:t>spesielle regler for de forskjellige grupper av aksjer</a:t>
            </a:r>
            <a:r>
              <a:rPr lang="nb-NO" sz="1600" i="1" dirty="0"/>
              <a:t>. Forhold til andre selskaper kan også være av vesentlig betydning. </a:t>
            </a:r>
            <a:r>
              <a:rPr lang="nb-NO" sz="1600" i="1" dirty="0">
                <a:solidFill>
                  <a:srgbClr val="FF0000"/>
                </a:solidFill>
              </a:rPr>
              <a:t>Det kan således nevnes de særlige hensyn som gjør seg gjeldende i forhold mellom avhengige selskap, slik som mellom moderselskap og datterselskap</a:t>
            </a:r>
            <a:r>
              <a:rPr lang="nb-NO" sz="1600" i="1" dirty="0"/>
              <a:t>.</a:t>
            </a:r>
          </a:p>
          <a:p>
            <a:endParaRPr lang="en-GB" sz="800" dirty="0"/>
          </a:p>
          <a:p>
            <a:endParaRPr lang="en-GB" sz="1600" dirty="0"/>
          </a:p>
          <a:p>
            <a:endParaRPr lang="en-GB" sz="1600" dirty="0"/>
          </a:p>
          <a:p>
            <a:pPr lvl="1"/>
            <a:endParaRPr lang="en-GB" sz="1400" dirty="0"/>
          </a:p>
          <a:p>
            <a:endParaRPr lang="en-GB" sz="2000" dirty="0"/>
          </a:p>
        </p:txBody>
      </p:sp>
    </p:spTree>
    <p:extLst>
      <p:ext uri="{BB962C8B-B14F-4D97-AF65-F5344CB8AC3E}">
        <p14:creationId xmlns:p14="http://schemas.microsoft.com/office/powerpoint/2010/main" val="231127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DCF7461-E6A8-4E17-BFAE-96FE94DE38F9}"/>
              </a:ext>
            </a:extLst>
          </p:cNvPr>
          <p:cNvSpPr>
            <a:spLocks noGrp="1"/>
          </p:cNvSpPr>
          <p:nvPr>
            <p:ph type="title"/>
          </p:nvPr>
        </p:nvSpPr>
        <p:spPr>
          <a:xfrm>
            <a:off x="332912" y="2191063"/>
            <a:ext cx="8229600" cy="1143000"/>
          </a:xfrm>
        </p:spPr>
        <p:txBody>
          <a:bodyPr>
            <a:normAutofit fontScale="90000"/>
          </a:bodyPr>
          <a:lstStyle/>
          <a:p>
            <a:pPr algn="ctr"/>
            <a:r>
              <a:rPr lang="en-GB" dirty="0"/>
              <a:t>3. Departementets </a:t>
            </a:r>
            <a:r>
              <a:rPr lang="en-GB" dirty="0" err="1"/>
              <a:t>brev</a:t>
            </a:r>
            <a:r>
              <a:rPr lang="en-GB" dirty="0"/>
              <a:t> </a:t>
            </a:r>
            <a:r>
              <a:rPr lang="en-GB" dirty="0" err="1"/>
              <a:t>av</a:t>
            </a:r>
            <a:r>
              <a:rPr lang="en-GB" dirty="0"/>
              <a:t> </a:t>
            </a:r>
            <a:r>
              <a:rPr lang="en-GB" dirty="0" err="1"/>
              <a:t>mai</a:t>
            </a:r>
            <a:r>
              <a:rPr lang="en-GB" dirty="0"/>
              <a:t> 1988 og </a:t>
            </a:r>
            <a:r>
              <a:rPr lang="en-GB" dirty="0" err="1"/>
              <a:t>mai</a:t>
            </a:r>
            <a:r>
              <a:rPr lang="en-GB" dirty="0"/>
              <a:t> 2018</a:t>
            </a:r>
            <a:br>
              <a:rPr lang="en-GB" dirty="0"/>
            </a:br>
            <a:endParaRPr lang="en-GB" dirty="0"/>
          </a:p>
        </p:txBody>
      </p:sp>
      <p:pic>
        <p:nvPicPr>
          <p:cNvPr id="3" name="Picture 2" descr="Bilderesultat for tredjepartsforskriften">
            <a:extLst>
              <a:ext uri="{FF2B5EF4-FFF2-40B4-BE49-F238E27FC236}">
                <a16:creationId xmlns:a16="http://schemas.microsoft.com/office/drawing/2014/main" xmlns="" id="{2F0418E0-714B-41B5-8A04-4D9D81CCA5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98" b="6952"/>
          <a:stretch/>
        </p:blipFill>
        <p:spPr bwMode="auto">
          <a:xfrm>
            <a:off x="0" y="4687410"/>
            <a:ext cx="9144000" cy="169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02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78269"/>
            <a:ext cx="7546157" cy="1143000"/>
          </a:xfrm>
        </p:spPr>
        <p:txBody>
          <a:bodyPr>
            <a:normAutofit/>
          </a:bodyPr>
          <a:lstStyle/>
          <a:p>
            <a:r>
              <a:rPr lang="nb-NO" sz="3200" dirty="0" err="1"/>
              <a:t>Departementes</a:t>
            </a:r>
            <a:r>
              <a:rPr lang="nb-NO" sz="3200" dirty="0"/>
              <a:t> brev av 19. mai 1988</a:t>
            </a:r>
          </a:p>
        </p:txBody>
      </p:sp>
      <p:sp>
        <p:nvSpPr>
          <p:cNvPr id="4" name="Plassholder for innhold 3"/>
          <p:cNvSpPr>
            <a:spLocks noGrp="1"/>
          </p:cNvSpPr>
          <p:nvPr>
            <p:ph sz="half" idx="1"/>
          </p:nvPr>
        </p:nvSpPr>
        <p:spPr>
          <a:xfrm>
            <a:off x="457200" y="1410425"/>
            <a:ext cx="4576439" cy="4765089"/>
          </a:xfrm>
        </p:spPr>
        <p:txBody>
          <a:bodyPr>
            <a:normAutofit/>
          </a:bodyPr>
          <a:lstStyle/>
          <a:p>
            <a:r>
              <a:rPr lang="nb-NO" sz="1800" dirty="0"/>
              <a:t>Bakgrunn</a:t>
            </a:r>
          </a:p>
          <a:p>
            <a:endParaRPr lang="nb-NO" sz="1800" dirty="0"/>
          </a:p>
          <a:p>
            <a:r>
              <a:rPr lang="nb-NO" sz="1800" dirty="0"/>
              <a:t>Hva er </a:t>
            </a:r>
            <a:r>
              <a:rPr lang="nb-NO" sz="1800" i="1" dirty="0"/>
              <a:t>indirekte overføring?</a:t>
            </a:r>
          </a:p>
          <a:p>
            <a:pPr lvl="1"/>
            <a:r>
              <a:rPr lang="nb-NO" sz="1600" i="1" dirty="0"/>
              <a:t>«Departementet har lagt til grunn at overdragelse av eierandeler i selskaper som direkte eller gjennom datterselskaper har eierandeler i rettighetshaverselskaper omfattes av </a:t>
            </a:r>
            <a:r>
              <a:rPr lang="nb-NO" sz="1600" i="1" dirty="0" err="1"/>
              <a:t>Pl</a:t>
            </a:r>
            <a:r>
              <a:rPr lang="nb-NO" sz="1600" i="1" dirty="0"/>
              <a:t> § 61, jfr. «indirekte interesseoverføring…»</a:t>
            </a:r>
          </a:p>
          <a:p>
            <a:endParaRPr lang="nb-NO" sz="1800" i="1" dirty="0"/>
          </a:p>
          <a:p>
            <a:pPr lvl="1"/>
            <a:endParaRPr lang="en-GB" sz="1600" dirty="0"/>
          </a:p>
          <a:p>
            <a:endParaRPr lang="en-GB" sz="1600" dirty="0"/>
          </a:p>
        </p:txBody>
      </p:sp>
      <p:pic>
        <p:nvPicPr>
          <p:cNvPr id="5" name="Bilde 4">
            <a:extLst>
              <a:ext uri="{FF2B5EF4-FFF2-40B4-BE49-F238E27FC236}">
                <a16:creationId xmlns:a16="http://schemas.microsoft.com/office/drawing/2014/main" xmlns="" id="{A68F2C99-3052-4CBB-AE83-7F14211D1D5B}"/>
              </a:ext>
            </a:extLst>
          </p:cNvPr>
          <p:cNvPicPr>
            <a:picLocks noChangeAspect="1"/>
          </p:cNvPicPr>
          <p:nvPr/>
        </p:nvPicPr>
        <p:blipFill>
          <a:blip r:embed="rId3"/>
          <a:stretch>
            <a:fillRect/>
          </a:stretch>
        </p:blipFill>
        <p:spPr>
          <a:xfrm>
            <a:off x="5469140" y="1221269"/>
            <a:ext cx="3359062" cy="5023886"/>
          </a:xfrm>
          <a:prstGeom prst="rect">
            <a:avLst/>
          </a:prstGeom>
        </p:spPr>
      </p:pic>
    </p:spTree>
    <p:extLst>
      <p:ext uri="{BB962C8B-B14F-4D97-AF65-F5344CB8AC3E}">
        <p14:creationId xmlns:p14="http://schemas.microsoft.com/office/powerpoint/2010/main" val="42343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err="1"/>
              <a:t>Departementes</a:t>
            </a:r>
            <a:r>
              <a:rPr lang="nb-NO" sz="3200" dirty="0"/>
              <a:t> brev av 19. mai 1988 (forts.)</a:t>
            </a:r>
          </a:p>
        </p:txBody>
      </p:sp>
      <p:sp>
        <p:nvSpPr>
          <p:cNvPr id="4" name="Plassholder for innhold 3"/>
          <p:cNvSpPr>
            <a:spLocks noGrp="1"/>
          </p:cNvSpPr>
          <p:nvPr>
            <p:ph sz="half" idx="1"/>
          </p:nvPr>
        </p:nvSpPr>
        <p:spPr>
          <a:xfrm>
            <a:off x="334652" y="1382040"/>
            <a:ext cx="4124225" cy="4877358"/>
          </a:xfrm>
        </p:spPr>
        <p:txBody>
          <a:bodyPr>
            <a:normAutofit/>
          </a:bodyPr>
          <a:lstStyle/>
          <a:p>
            <a:r>
              <a:rPr lang="nb-NO" sz="1800" dirty="0"/>
              <a:t>Hva er </a:t>
            </a:r>
            <a:r>
              <a:rPr lang="nb-NO" sz="1800" i="1" dirty="0"/>
              <a:t>bestemmende innflytelse</a:t>
            </a:r>
            <a:r>
              <a:rPr lang="nb-NO" sz="1800" dirty="0"/>
              <a:t>?</a:t>
            </a:r>
          </a:p>
          <a:p>
            <a:endParaRPr lang="nb-NO" sz="1800" dirty="0"/>
          </a:p>
          <a:p>
            <a:pPr lvl="1"/>
            <a:r>
              <a:rPr lang="nb-NO" sz="1600" dirty="0"/>
              <a:t>Uttrykk for praksis</a:t>
            </a:r>
          </a:p>
          <a:p>
            <a:pPr lvl="1"/>
            <a:endParaRPr lang="nb-NO" sz="1400" dirty="0"/>
          </a:p>
          <a:p>
            <a:pPr lvl="1"/>
            <a:r>
              <a:rPr lang="nb-NO" sz="1600" dirty="0"/>
              <a:t>Graden av kontroll (1/3, 1/2, 2/3, 1/1)</a:t>
            </a:r>
          </a:p>
          <a:p>
            <a:endParaRPr lang="nb-NO" sz="1600" dirty="0"/>
          </a:p>
          <a:p>
            <a:pPr lvl="1"/>
            <a:r>
              <a:rPr lang="nb-NO" sz="1600" dirty="0"/>
              <a:t>Kryssing av grensene</a:t>
            </a:r>
          </a:p>
          <a:p>
            <a:endParaRPr lang="nb-NO" sz="1600" dirty="0"/>
          </a:p>
          <a:p>
            <a:pPr lvl="1"/>
            <a:r>
              <a:rPr lang="nb-NO" sz="1600" dirty="0"/>
              <a:t>Uansett dersom </a:t>
            </a:r>
            <a:r>
              <a:rPr lang="nb-NO" sz="1600" i="1" dirty="0"/>
              <a:t>“…opplysninger viser, eller tyder på, at ervervet er et ledd i en strategi som tar sikte på å oppnå en andel som styrker kontrollen med selskapet.” </a:t>
            </a:r>
          </a:p>
          <a:p>
            <a:pPr lvl="1"/>
            <a:endParaRPr lang="en-GB" sz="1600" dirty="0"/>
          </a:p>
          <a:p>
            <a:endParaRPr lang="en-GB" sz="1600" dirty="0"/>
          </a:p>
        </p:txBody>
      </p:sp>
      <p:pic>
        <p:nvPicPr>
          <p:cNvPr id="6" name="Bilde 5">
            <a:extLst>
              <a:ext uri="{FF2B5EF4-FFF2-40B4-BE49-F238E27FC236}">
                <a16:creationId xmlns:a16="http://schemas.microsoft.com/office/drawing/2014/main" xmlns="" id="{CF951AFC-BB43-4CE3-B4D7-F6CEC6CF3C5F}"/>
              </a:ext>
            </a:extLst>
          </p:cNvPr>
          <p:cNvPicPr>
            <a:picLocks noChangeAspect="1"/>
          </p:cNvPicPr>
          <p:nvPr/>
        </p:nvPicPr>
        <p:blipFill>
          <a:blip r:embed="rId3"/>
          <a:stretch>
            <a:fillRect/>
          </a:stretch>
        </p:blipFill>
        <p:spPr>
          <a:xfrm>
            <a:off x="4807670" y="1372098"/>
            <a:ext cx="3879130" cy="5152372"/>
          </a:xfrm>
          <a:prstGeom prst="rect">
            <a:avLst/>
          </a:prstGeom>
        </p:spPr>
      </p:pic>
    </p:spTree>
    <p:extLst>
      <p:ext uri="{BB962C8B-B14F-4D97-AF65-F5344CB8AC3E}">
        <p14:creationId xmlns:p14="http://schemas.microsoft.com/office/powerpoint/2010/main" val="249810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sz="half" idx="1"/>
          </p:nvPr>
        </p:nvSpPr>
        <p:spPr>
          <a:xfrm>
            <a:off x="400639" y="882001"/>
            <a:ext cx="7528561" cy="4471830"/>
          </a:xfrm>
        </p:spPr>
        <p:txBody>
          <a:bodyPr>
            <a:normAutofit/>
          </a:bodyPr>
          <a:lstStyle/>
          <a:p>
            <a:pPr marL="0" indent="0">
              <a:buNone/>
            </a:pPr>
            <a:r>
              <a:rPr lang="nb-NO" sz="2000" dirty="0"/>
              <a:t>Tema:</a:t>
            </a:r>
          </a:p>
          <a:p>
            <a:pPr marL="0" indent="0">
              <a:buNone/>
            </a:pPr>
            <a:endParaRPr lang="nb-NO" sz="1800" i="1" dirty="0"/>
          </a:p>
          <a:p>
            <a:pPr marL="0" indent="0">
              <a:buNone/>
            </a:pPr>
            <a:r>
              <a:rPr lang="nb-NO" sz="1800" i="1" dirty="0"/>
              <a:t>«Når kreves departementets samtykke til overdragelser av tillatelser etter petroleumsloven § 10-12? En analyse av bestemmelsen og departementets to brev av mai 1988 og mai 2018 – noen praktiske eksempler»</a:t>
            </a:r>
          </a:p>
          <a:p>
            <a:pPr marL="0" indent="0">
              <a:buNone/>
            </a:pPr>
            <a:endParaRPr lang="en-US" sz="1800" i="1" dirty="0"/>
          </a:p>
          <a:p>
            <a:pPr marL="0" indent="0">
              <a:buNone/>
            </a:pPr>
            <a:endParaRPr lang="en-US" sz="1800" i="1" dirty="0"/>
          </a:p>
          <a:p>
            <a:pPr marL="0" indent="0">
              <a:buNone/>
            </a:pPr>
            <a:r>
              <a:rPr lang="nb-NO" sz="2000" dirty="0"/>
              <a:t>Nærmere problemstilling:</a:t>
            </a:r>
            <a:endParaRPr lang="en-US" sz="2000" dirty="0"/>
          </a:p>
          <a:p>
            <a:pPr marL="0" indent="0">
              <a:buNone/>
            </a:pPr>
            <a:endParaRPr lang="nb-NO" sz="1800" dirty="0"/>
          </a:p>
          <a:p>
            <a:pPr marL="0" indent="0">
              <a:buNone/>
            </a:pPr>
            <a:r>
              <a:rPr lang="nb-NO" sz="1800" i="1" dirty="0"/>
              <a:t>Når kreves departementets samtykke etter petroleumsloven § 10-12 til overdragelser av aksjer eller eierandeler i selskaper som </a:t>
            </a:r>
            <a:r>
              <a:rPr lang="nb-NO" sz="1800" i="1" dirty="0" smtClean="0"/>
              <a:t>direkte </a:t>
            </a:r>
            <a:r>
              <a:rPr lang="nb-NO" sz="1800" i="1" dirty="0"/>
              <a:t>eller indirekte kontrollerer en </a:t>
            </a:r>
            <a:r>
              <a:rPr lang="nb-NO" sz="1800" i="1" dirty="0" err="1"/>
              <a:t>deltakterinteresse</a:t>
            </a:r>
            <a:r>
              <a:rPr lang="nb-NO" sz="1800" i="1" dirty="0"/>
              <a:t> i en utvinningstillatelse? </a:t>
            </a:r>
          </a:p>
          <a:p>
            <a:pPr lvl="1"/>
            <a:endParaRPr lang="en-GB" sz="1400" dirty="0"/>
          </a:p>
          <a:p>
            <a:endParaRPr lang="en-GB" sz="2000" dirty="0"/>
          </a:p>
        </p:txBody>
      </p:sp>
    </p:spTree>
    <p:extLst>
      <p:ext uri="{BB962C8B-B14F-4D97-AF65-F5344CB8AC3E}">
        <p14:creationId xmlns:p14="http://schemas.microsoft.com/office/powerpoint/2010/main" val="2923276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err="1"/>
              <a:t>Departementes</a:t>
            </a:r>
            <a:r>
              <a:rPr lang="nb-NO" sz="3200" dirty="0"/>
              <a:t> brev av 23. mai 2018 (jubileumsbrevet)</a:t>
            </a:r>
          </a:p>
        </p:txBody>
      </p:sp>
      <p:sp>
        <p:nvSpPr>
          <p:cNvPr id="4" name="Plassholder for innhold 3"/>
          <p:cNvSpPr>
            <a:spLocks noGrp="1"/>
          </p:cNvSpPr>
          <p:nvPr>
            <p:ph sz="half" idx="1"/>
          </p:nvPr>
        </p:nvSpPr>
        <p:spPr>
          <a:xfrm>
            <a:off x="457201" y="1565365"/>
            <a:ext cx="4755822" cy="4765089"/>
          </a:xfrm>
        </p:spPr>
        <p:txBody>
          <a:bodyPr>
            <a:normAutofit/>
          </a:bodyPr>
          <a:lstStyle/>
          <a:p>
            <a:r>
              <a:rPr lang="nb-NO" sz="1800" dirty="0"/>
              <a:t>Bakgrunn</a:t>
            </a:r>
          </a:p>
          <a:p>
            <a:endParaRPr lang="nb-NO" sz="1800" dirty="0"/>
          </a:p>
          <a:p>
            <a:r>
              <a:rPr lang="nb-NO" sz="1800" dirty="0"/>
              <a:t>Viser til brevet fra 1988 – </a:t>
            </a:r>
          </a:p>
          <a:p>
            <a:pPr lvl="1"/>
            <a:r>
              <a:rPr lang="nb-NO" sz="1400" i="1" dirty="0"/>
              <a:t>«… ønsker … å presisere at kravet til samtykke ikke bare gjelder overdragelser hvor en av de ovennevnte terskler passeres…»</a:t>
            </a:r>
          </a:p>
          <a:p>
            <a:endParaRPr lang="nb-NO" sz="1800" dirty="0"/>
          </a:p>
          <a:p>
            <a:r>
              <a:rPr lang="nb-NO" sz="1800" dirty="0"/>
              <a:t>Viser til NOU 1979:43</a:t>
            </a:r>
          </a:p>
          <a:p>
            <a:pPr lvl="1"/>
            <a:r>
              <a:rPr lang="nb-NO" sz="1800" dirty="0"/>
              <a:t>Konkret vurdering</a:t>
            </a:r>
          </a:p>
          <a:p>
            <a:pPr lvl="1"/>
            <a:r>
              <a:rPr lang="nb-NO" sz="1800" dirty="0"/>
              <a:t>Aksjenes spredning</a:t>
            </a:r>
          </a:p>
          <a:p>
            <a:pPr lvl="1"/>
            <a:r>
              <a:rPr lang="nb-NO" sz="1800" dirty="0"/>
              <a:t>Rett til valg av styremedlemmer</a:t>
            </a:r>
          </a:p>
          <a:p>
            <a:pPr lvl="1"/>
            <a:r>
              <a:rPr lang="nb-NO" sz="1800" dirty="0"/>
              <a:t>Spesielle regler for ulike grupper av aksjer</a:t>
            </a:r>
          </a:p>
          <a:p>
            <a:pPr lvl="1"/>
            <a:r>
              <a:rPr lang="nb-NO" sz="1800" dirty="0"/>
              <a:t>Forhold til andre selskap </a:t>
            </a:r>
          </a:p>
          <a:p>
            <a:pPr lvl="1"/>
            <a:endParaRPr lang="en-GB" sz="1600" dirty="0"/>
          </a:p>
          <a:p>
            <a:endParaRPr lang="en-GB" sz="1600" dirty="0"/>
          </a:p>
        </p:txBody>
      </p:sp>
      <p:pic>
        <p:nvPicPr>
          <p:cNvPr id="5" name="Bilde 4">
            <a:extLst>
              <a:ext uri="{FF2B5EF4-FFF2-40B4-BE49-F238E27FC236}">
                <a16:creationId xmlns:a16="http://schemas.microsoft.com/office/drawing/2014/main" xmlns="" id="{87922568-3262-4512-A996-A132E98DD0CE}"/>
              </a:ext>
            </a:extLst>
          </p:cNvPr>
          <p:cNvPicPr>
            <a:picLocks noChangeAspect="1"/>
          </p:cNvPicPr>
          <p:nvPr/>
        </p:nvPicPr>
        <p:blipFill>
          <a:blip r:embed="rId3"/>
          <a:stretch>
            <a:fillRect/>
          </a:stretch>
        </p:blipFill>
        <p:spPr>
          <a:xfrm>
            <a:off x="5213023" y="948994"/>
            <a:ext cx="3473776" cy="5558042"/>
          </a:xfrm>
          <a:prstGeom prst="rect">
            <a:avLst/>
          </a:prstGeom>
        </p:spPr>
      </p:pic>
    </p:spTree>
    <p:extLst>
      <p:ext uri="{BB962C8B-B14F-4D97-AF65-F5344CB8AC3E}">
        <p14:creationId xmlns:p14="http://schemas.microsoft.com/office/powerpoint/2010/main" val="352404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err="1"/>
              <a:t>Departementes</a:t>
            </a:r>
            <a:r>
              <a:rPr lang="nb-NO" sz="3200" dirty="0"/>
              <a:t> brev av 23. mai 2018 (forts.)</a:t>
            </a:r>
          </a:p>
        </p:txBody>
      </p:sp>
      <p:sp>
        <p:nvSpPr>
          <p:cNvPr id="4" name="Plassholder for innhold 3"/>
          <p:cNvSpPr>
            <a:spLocks noGrp="1"/>
          </p:cNvSpPr>
          <p:nvPr>
            <p:ph sz="half" idx="1"/>
          </p:nvPr>
        </p:nvSpPr>
        <p:spPr>
          <a:xfrm>
            <a:off x="457201" y="1313687"/>
            <a:ext cx="4661554" cy="5105967"/>
          </a:xfrm>
        </p:spPr>
        <p:txBody>
          <a:bodyPr>
            <a:normAutofit/>
          </a:bodyPr>
          <a:lstStyle/>
          <a:p>
            <a:r>
              <a:rPr lang="nb-NO" sz="1800" dirty="0"/>
              <a:t>Andre problemstillinger</a:t>
            </a:r>
          </a:p>
          <a:p>
            <a:endParaRPr lang="nb-NO" sz="1800" dirty="0"/>
          </a:p>
          <a:p>
            <a:pPr lvl="1"/>
            <a:r>
              <a:rPr lang="nb-NO" sz="1800" dirty="0"/>
              <a:t>Felles styremedlemmer</a:t>
            </a:r>
          </a:p>
          <a:p>
            <a:pPr lvl="1"/>
            <a:endParaRPr lang="nb-NO" sz="1800" dirty="0"/>
          </a:p>
          <a:p>
            <a:pPr lvl="1"/>
            <a:r>
              <a:rPr lang="nb-NO" sz="1800" i="1" dirty="0"/>
              <a:t>“…tilgang til informasjon om og innflytelse på viktige beslutninger i flere rettighetshaverselskaper, som i gitte situasjoner både kan ha motstridende og sammenfallende kommersielle interesser på norsk sokkel. Dette kan i sin tur ha ressursforvaltningsmessige konsekvenser.”</a:t>
            </a:r>
          </a:p>
          <a:p>
            <a:pPr lvl="1"/>
            <a:endParaRPr lang="nb-NO" sz="1800" i="1" dirty="0"/>
          </a:p>
          <a:p>
            <a:pPr lvl="1"/>
            <a:r>
              <a:rPr lang="nb-NO" sz="1800" dirty="0"/>
              <a:t>Utløser dette krav om samtykke?</a:t>
            </a:r>
          </a:p>
          <a:p>
            <a:pPr lvl="1"/>
            <a:endParaRPr lang="nb-NO" sz="1800" dirty="0"/>
          </a:p>
          <a:p>
            <a:pPr lvl="1"/>
            <a:endParaRPr lang="en-GB" sz="1200" dirty="0"/>
          </a:p>
        </p:txBody>
      </p:sp>
      <p:pic>
        <p:nvPicPr>
          <p:cNvPr id="5" name="Bilde 4">
            <a:extLst>
              <a:ext uri="{FF2B5EF4-FFF2-40B4-BE49-F238E27FC236}">
                <a16:creationId xmlns:a16="http://schemas.microsoft.com/office/drawing/2014/main" xmlns="" id="{81ABC151-2A54-4E4D-8759-B5B3519B7500}"/>
              </a:ext>
            </a:extLst>
          </p:cNvPr>
          <p:cNvPicPr>
            <a:picLocks noChangeAspect="1"/>
          </p:cNvPicPr>
          <p:nvPr/>
        </p:nvPicPr>
        <p:blipFill>
          <a:blip r:embed="rId3"/>
          <a:stretch>
            <a:fillRect/>
          </a:stretch>
        </p:blipFill>
        <p:spPr>
          <a:xfrm>
            <a:off x="5194169" y="1121596"/>
            <a:ext cx="3701051" cy="5208858"/>
          </a:xfrm>
          <a:prstGeom prst="rect">
            <a:avLst/>
          </a:prstGeom>
        </p:spPr>
      </p:pic>
    </p:spTree>
    <p:extLst>
      <p:ext uri="{BB962C8B-B14F-4D97-AF65-F5344CB8AC3E}">
        <p14:creationId xmlns:p14="http://schemas.microsoft.com/office/powerpoint/2010/main" val="2889057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err="1"/>
              <a:t>Departementes</a:t>
            </a:r>
            <a:r>
              <a:rPr lang="nb-NO" sz="3200" dirty="0"/>
              <a:t> brev av 23. mai 2018 (forts.)</a:t>
            </a:r>
          </a:p>
        </p:txBody>
      </p:sp>
      <p:sp>
        <p:nvSpPr>
          <p:cNvPr id="4" name="Plassholder for innhold 3"/>
          <p:cNvSpPr>
            <a:spLocks noGrp="1"/>
          </p:cNvSpPr>
          <p:nvPr>
            <p:ph sz="half" idx="1"/>
          </p:nvPr>
        </p:nvSpPr>
        <p:spPr>
          <a:xfrm>
            <a:off x="457200" y="1372098"/>
            <a:ext cx="4557860" cy="4896727"/>
          </a:xfrm>
        </p:spPr>
        <p:txBody>
          <a:bodyPr>
            <a:normAutofit/>
          </a:bodyPr>
          <a:lstStyle/>
          <a:p>
            <a:r>
              <a:rPr lang="nb-NO" sz="1800" dirty="0"/>
              <a:t>Andre problemstillinger</a:t>
            </a:r>
          </a:p>
          <a:p>
            <a:endParaRPr lang="nb-NO" sz="1800" dirty="0"/>
          </a:p>
          <a:p>
            <a:pPr lvl="1"/>
            <a:r>
              <a:rPr lang="nb-NO" sz="1800" dirty="0"/>
              <a:t>Holde departementet orientert om transaksjoner som planlegges gjennomført</a:t>
            </a:r>
          </a:p>
          <a:p>
            <a:pPr lvl="1"/>
            <a:endParaRPr lang="nb-NO" sz="1800" dirty="0"/>
          </a:p>
          <a:p>
            <a:pPr lvl="1"/>
            <a:r>
              <a:rPr lang="nb-NO" sz="1800" dirty="0"/>
              <a:t>For departementets vurdering av i) om samtykke kreves og ii) om vilkår skal stilles</a:t>
            </a:r>
          </a:p>
          <a:p>
            <a:pPr lvl="1"/>
            <a:endParaRPr lang="nb-NO" sz="1800" dirty="0"/>
          </a:p>
          <a:p>
            <a:pPr lvl="1"/>
            <a:r>
              <a:rPr lang="nb-NO" sz="1800" dirty="0"/>
              <a:t>Partene må foreta en konkret vurdering av om et samtykket vil kunne være påkrevet </a:t>
            </a:r>
            <a:r>
              <a:rPr lang="nb-NO" sz="1800" i="1" dirty="0"/>
              <a:t>“..og avklare spørsmålet med Olje- og energidepartementet.” </a:t>
            </a:r>
          </a:p>
          <a:p>
            <a:pPr lvl="1"/>
            <a:endParaRPr lang="en-GB" sz="1200" dirty="0"/>
          </a:p>
        </p:txBody>
      </p:sp>
      <p:pic>
        <p:nvPicPr>
          <p:cNvPr id="5" name="Bilde 4">
            <a:extLst>
              <a:ext uri="{FF2B5EF4-FFF2-40B4-BE49-F238E27FC236}">
                <a16:creationId xmlns:a16="http://schemas.microsoft.com/office/drawing/2014/main" xmlns="" id="{C5EB8233-2774-4813-9078-DA6364014D39}"/>
              </a:ext>
            </a:extLst>
          </p:cNvPr>
          <p:cNvPicPr>
            <a:picLocks noChangeAspect="1"/>
          </p:cNvPicPr>
          <p:nvPr/>
        </p:nvPicPr>
        <p:blipFill>
          <a:blip r:embed="rId3"/>
          <a:stretch>
            <a:fillRect/>
          </a:stretch>
        </p:blipFill>
        <p:spPr>
          <a:xfrm>
            <a:off x="5134478" y="1500334"/>
            <a:ext cx="3931517" cy="4136895"/>
          </a:xfrm>
          <a:prstGeom prst="rect">
            <a:avLst/>
          </a:prstGeom>
        </p:spPr>
      </p:pic>
    </p:spTree>
    <p:extLst>
      <p:ext uri="{BB962C8B-B14F-4D97-AF65-F5344CB8AC3E}">
        <p14:creationId xmlns:p14="http://schemas.microsoft.com/office/powerpoint/2010/main" val="2118928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DCF7461-E6A8-4E17-BFAE-96FE94DE38F9}"/>
              </a:ext>
            </a:extLst>
          </p:cNvPr>
          <p:cNvSpPr>
            <a:spLocks noGrp="1"/>
          </p:cNvSpPr>
          <p:nvPr>
            <p:ph type="title"/>
          </p:nvPr>
        </p:nvSpPr>
        <p:spPr>
          <a:xfrm>
            <a:off x="332912" y="2191063"/>
            <a:ext cx="8229600" cy="1143000"/>
          </a:xfrm>
        </p:spPr>
        <p:txBody>
          <a:bodyPr/>
          <a:lstStyle/>
          <a:p>
            <a:pPr algn="ctr"/>
            <a:r>
              <a:rPr lang="en-GB" dirty="0"/>
              <a:t>4. </a:t>
            </a:r>
            <a:r>
              <a:rPr lang="en-GB" dirty="0" err="1"/>
              <a:t>Praksis</a:t>
            </a:r>
            <a:endParaRPr lang="en-GB" dirty="0"/>
          </a:p>
        </p:txBody>
      </p:sp>
      <p:pic>
        <p:nvPicPr>
          <p:cNvPr id="3" name="Picture 2" descr="Bilderesultat for tredjepartsforskriften">
            <a:extLst>
              <a:ext uri="{FF2B5EF4-FFF2-40B4-BE49-F238E27FC236}">
                <a16:creationId xmlns:a16="http://schemas.microsoft.com/office/drawing/2014/main" xmlns="" id="{E07BC353-F32E-470E-AF81-8CA04F4B13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98" b="6952"/>
          <a:stretch/>
        </p:blipFill>
        <p:spPr bwMode="auto">
          <a:xfrm>
            <a:off x="0" y="4687410"/>
            <a:ext cx="9144000" cy="169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08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xmlns="" id="{5C1D4670-A1EB-4A8B-A6AB-9AF5D3604792}"/>
              </a:ext>
            </a:extLst>
          </p:cNvPr>
          <p:cNvPicPr>
            <a:picLocks noChangeAspect="1"/>
          </p:cNvPicPr>
          <p:nvPr/>
        </p:nvPicPr>
        <p:blipFill>
          <a:blip r:embed="rId3"/>
          <a:stretch>
            <a:fillRect/>
          </a:stretch>
        </p:blipFill>
        <p:spPr>
          <a:xfrm>
            <a:off x="404535" y="389971"/>
            <a:ext cx="7061585" cy="2907206"/>
          </a:xfrm>
          <a:prstGeom prst="rect">
            <a:avLst/>
          </a:prstGeom>
        </p:spPr>
      </p:pic>
      <p:pic>
        <p:nvPicPr>
          <p:cNvPr id="4" name="Bilde 3">
            <a:extLst>
              <a:ext uri="{FF2B5EF4-FFF2-40B4-BE49-F238E27FC236}">
                <a16:creationId xmlns:a16="http://schemas.microsoft.com/office/drawing/2014/main" xmlns="" id="{DB03DA52-367D-49D7-B580-D103F5B8AC9E}"/>
              </a:ext>
            </a:extLst>
          </p:cNvPr>
          <p:cNvPicPr>
            <a:picLocks noChangeAspect="1"/>
          </p:cNvPicPr>
          <p:nvPr/>
        </p:nvPicPr>
        <p:blipFill>
          <a:blip r:embed="rId4"/>
          <a:stretch>
            <a:fillRect/>
          </a:stretch>
        </p:blipFill>
        <p:spPr>
          <a:xfrm>
            <a:off x="508432" y="3297177"/>
            <a:ext cx="5874613" cy="2822822"/>
          </a:xfrm>
          <a:prstGeom prst="rect">
            <a:avLst/>
          </a:prstGeom>
        </p:spPr>
      </p:pic>
    </p:spTree>
    <p:extLst>
      <p:ext uri="{BB962C8B-B14F-4D97-AF65-F5344CB8AC3E}">
        <p14:creationId xmlns:p14="http://schemas.microsoft.com/office/powerpoint/2010/main" val="151823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DCF7461-E6A8-4E17-BFAE-96FE94DE38F9}"/>
              </a:ext>
            </a:extLst>
          </p:cNvPr>
          <p:cNvSpPr>
            <a:spLocks noGrp="1"/>
          </p:cNvSpPr>
          <p:nvPr>
            <p:ph type="title"/>
          </p:nvPr>
        </p:nvSpPr>
        <p:spPr>
          <a:xfrm>
            <a:off x="332912" y="2191063"/>
            <a:ext cx="8229600" cy="1143000"/>
          </a:xfrm>
        </p:spPr>
        <p:txBody>
          <a:bodyPr/>
          <a:lstStyle/>
          <a:p>
            <a:pPr algn="ctr"/>
            <a:r>
              <a:rPr lang="en-GB" dirty="0"/>
              <a:t>5. </a:t>
            </a:r>
            <a:r>
              <a:rPr lang="en-GB" dirty="0" err="1"/>
              <a:t>Oppsummering</a:t>
            </a:r>
            <a:endParaRPr lang="en-GB" dirty="0"/>
          </a:p>
        </p:txBody>
      </p:sp>
      <p:pic>
        <p:nvPicPr>
          <p:cNvPr id="3" name="Picture 2" descr="Bilderesultat for tredjepartsforskriften">
            <a:extLst>
              <a:ext uri="{FF2B5EF4-FFF2-40B4-BE49-F238E27FC236}">
                <a16:creationId xmlns:a16="http://schemas.microsoft.com/office/drawing/2014/main" xmlns="" id="{2ADED290-646F-421E-A2E9-CA02969BF6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98" b="6952"/>
          <a:stretch/>
        </p:blipFill>
        <p:spPr bwMode="auto">
          <a:xfrm>
            <a:off x="0" y="4687410"/>
            <a:ext cx="9144000" cy="169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213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29098"/>
            <a:ext cx="8356862" cy="1143000"/>
          </a:xfrm>
        </p:spPr>
        <p:txBody>
          <a:bodyPr>
            <a:normAutofit/>
          </a:bodyPr>
          <a:lstStyle/>
          <a:p>
            <a:r>
              <a:rPr lang="nb-NO" sz="3000" dirty="0" err="1"/>
              <a:t>Pl</a:t>
            </a:r>
            <a:r>
              <a:rPr lang="nb-NO" sz="3000" dirty="0"/>
              <a:t> § 10-12 – Når kreves departementets samtykke?</a:t>
            </a:r>
          </a:p>
        </p:txBody>
      </p:sp>
      <p:sp>
        <p:nvSpPr>
          <p:cNvPr id="4" name="Plassholder for innhold 3"/>
          <p:cNvSpPr>
            <a:spLocks noGrp="1"/>
          </p:cNvSpPr>
          <p:nvPr>
            <p:ph sz="half" idx="1"/>
          </p:nvPr>
        </p:nvSpPr>
        <p:spPr>
          <a:xfrm>
            <a:off x="457200" y="1174135"/>
            <a:ext cx="8158899" cy="5132397"/>
          </a:xfrm>
        </p:spPr>
        <p:txBody>
          <a:bodyPr>
            <a:normAutofit/>
          </a:bodyPr>
          <a:lstStyle/>
          <a:p>
            <a:pPr marL="0" indent="0">
              <a:buNone/>
            </a:pPr>
            <a:r>
              <a:rPr lang="nb-NO" sz="1800" b="1" i="1" dirty="0"/>
              <a:t>“…som kan gi bestemmende innflytelse over en rettighetshaver som innehar andel i en tillatelse”</a:t>
            </a:r>
          </a:p>
          <a:p>
            <a:endParaRPr lang="nb-NO" sz="1800" b="1" i="1" dirty="0"/>
          </a:p>
          <a:p>
            <a:r>
              <a:rPr lang="nb-NO" sz="1800" dirty="0"/>
              <a:t>Indirekte erverv</a:t>
            </a:r>
          </a:p>
          <a:p>
            <a:pPr marL="0" indent="0">
              <a:buNone/>
            </a:pPr>
            <a:endParaRPr lang="nb-NO" sz="1800" dirty="0"/>
          </a:p>
          <a:p>
            <a:r>
              <a:rPr lang="nb-NO" sz="1800" dirty="0"/>
              <a:t>Når kan ervervet gi kjøper bestemmende innflytelse over rettighetshaveren?</a:t>
            </a:r>
          </a:p>
          <a:p>
            <a:pPr marL="0" indent="0">
              <a:buNone/>
            </a:pPr>
            <a:endParaRPr lang="nb-NO" sz="1800" dirty="0"/>
          </a:p>
          <a:p>
            <a:r>
              <a:rPr lang="nb-NO" sz="1800" dirty="0"/>
              <a:t>Konsistent linje fra myndighetene gjennom forarbeider og uttalelser:</a:t>
            </a:r>
          </a:p>
          <a:p>
            <a:pPr lvl="1"/>
            <a:r>
              <a:rPr lang="nb-NO" sz="1800" dirty="0"/>
              <a:t>Erverv av tilstrekkelig kontroll over en rettighetshaver til å blokkere flertallsvedtak (over 1/3 av stemmene)</a:t>
            </a:r>
          </a:p>
          <a:p>
            <a:pPr lvl="1"/>
            <a:r>
              <a:rPr lang="nb-NO" sz="1800" dirty="0"/>
              <a:t>Erverv av flertallsmajoritet (over ½ av stemmene) over en rettighetshaver (etablering av konsern)</a:t>
            </a:r>
          </a:p>
          <a:p>
            <a:pPr lvl="1"/>
            <a:r>
              <a:rPr lang="nb-NO" sz="1800" dirty="0"/>
              <a:t>Erverv av kvalifisert flertallsmajoritet (over 2/3 av stemmene) over en rettighetshaver</a:t>
            </a:r>
          </a:p>
          <a:p>
            <a:pPr lvl="1"/>
            <a:endParaRPr lang="nb-NO" sz="1800" dirty="0"/>
          </a:p>
          <a:p>
            <a:r>
              <a:rPr lang="nb-NO" sz="1800" dirty="0"/>
              <a:t>Hver grense som passeres er søknadspliktig</a:t>
            </a:r>
          </a:p>
        </p:txBody>
      </p:sp>
    </p:spTree>
    <p:extLst>
      <p:ext uri="{BB962C8B-B14F-4D97-AF65-F5344CB8AC3E}">
        <p14:creationId xmlns:p14="http://schemas.microsoft.com/office/powerpoint/2010/main" val="3701725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000" dirty="0" err="1"/>
              <a:t>Pl</a:t>
            </a:r>
            <a:r>
              <a:rPr lang="nb-NO" sz="3000" dirty="0"/>
              <a:t> § 10-12 – Når kreves departementets samtykke?</a:t>
            </a:r>
          </a:p>
        </p:txBody>
      </p:sp>
      <p:sp>
        <p:nvSpPr>
          <p:cNvPr id="4" name="Plassholder for innhold 3"/>
          <p:cNvSpPr>
            <a:spLocks noGrp="1"/>
          </p:cNvSpPr>
          <p:nvPr>
            <p:ph sz="half" idx="1"/>
          </p:nvPr>
        </p:nvSpPr>
        <p:spPr>
          <a:xfrm>
            <a:off x="457200" y="1565365"/>
            <a:ext cx="7528561" cy="4765089"/>
          </a:xfrm>
        </p:spPr>
        <p:txBody>
          <a:bodyPr>
            <a:normAutofit/>
          </a:bodyPr>
          <a:lstStyle/>
          <a:p>
            <a:pPr marL="0" indent="0">
              <a:buNone/>
            </a:pPr>
            <a:r>
              <a:rPr lang="nb-NO" sz="1800" b="1" i="1" dirty="0"/>
              <a:t>“… som kan gi bestemmende innflytelse over en rettighetshaver som innehar andel i en tillatelse”</a:t>
            </a:r>
          </a:p>
          <a:p>
            <a:endParaRPr lang="nb-NO" sz="1800" b="1" i="1" dirty="0"/>
          </a:p>
          <a:p>
            <a:r>
              <a:rPr lang="nb-NO" sz="1800" dirty="0"/>
              <a:t>Også mindre grader av formell kontroll kan være tilstrekkelig til å utløse søknadsplikt. To litt ulike situasjoner:</a:t>
            </a:r>
          </a:p>
          <a:p>
            <a:endParaRPr lang="nb-NO" sz="1800" dirty="0"/>
          </a:p>
          <a:p>
            <a:pPr lvl="1"/>
            <a:r>
              <a:rPr lang="nb-NO" sz="1800" dirty="0"/>
              <a:t>Ervervet er et ledd i en strategi om å overta kontroll i selskapet</a:t>
            </a:r>
          </a:p>
          <a:p>
            <a:pPr lvl="1"/>
            <a:endParaRPr lang="nb-NO" sz="1800" dirty="0"/>
          </a:p>
          <a:p>
            <a:pPr lvl="1"/>
            <a:r>
              <a:rPr lang="nb-NO" sz="1800" dirty="0"/>
              <a:t>Erverver har større reell kontroll enn det eierandelen tilsier</a:t>
            </a:r>
          </a:p>
          <a:p>
            <a:pPr lvl="2"/>
            <a:r>
              <a:rPr lang="nb-NO" sz="1800" dirty="0"/>
              <a:t>Aksjenes spredning</a:t>
            </a:r>
          </a:p>
          <a:p>
            <a:pPr lvl="2"/>
            <a:r>
              <a:rPr lang="nb-NO" sz="1800" dirty="0"/>
              <a:t>Styremedlem</a:t>
            </a:r>
          </a:p>
          <a:p>
            <a:pPr lvl="2"/>
            <a:r>
              <a:rPr lang="nb-NO" sz="1800" dirty="0"/>
              <a:t>Aksjonæravtale</a:t>
            </a:r>
          </a:p>
          <a:p>
            <a:pPr lvl="2"/>
            <a:r>
              <a:rPr lang="nb-NO" sz="1800" dirty="0"/>
              <a:t>Aksjeklasser</a:t>
            </a:r>
          </a:p>
        </p:txBody>
      </p:sp>
    </p:spTree>
    <p:extLst>
      <p:ext uri="{BB962C8B-B14F-4D97-AF65-F5344CB8AC3E}">
        <p14:creationId xmlns:p14="http://schemas.microsoft.com/office/powerpoint/2010/main" val="216382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DCF7461-E6A8-4E17-BFAE-96FE94DE38F9}"/>
              </a:ext>
            </a:extLst>
          </p:cNvPr>
          <p:cNvSpPr>
            <a:spLocks noGrp="1"/>
          </p:cNvSpPr>
          <p:nvPr>
            <p:ph type="title"/>
          </p:nvPr>
        </p:nvSpPr>
        <p:spPr>
          <a:xfrm>
            <a:off x="332912" y="2191063"/>
            <a:ext cx="8229600" cy="1143000"/>
          </a:xfrm>
        </p:spPr>
        <p:txBody>
          <a:bodyPr/>
          <a:lstStyle/>
          <a:p>
            <a:pPr algn="ctr"/>
            <a:r>
              <a:rPr lang="nb-NO" dirty="0"/>
              <a:t>6. Avsluttende kommentarer</a:t>
            </a:r>
          </a:p>
        </p:txBody>
      </p:sp>
      <p:pic>
        <p:nvPicPr>
          <p:cNvPr id="3" name="Picture 2" descr="Bilderesultat for tredjepartsforskriften">
            <a:extLst>
              <a:ext uri="{FF2B5EF4-FFF2-40B4-BE49-F238E27FC236}">
                <a16:creationId xmlns:a16="http://schemas.microsoft.com/office/drawing/2014/main" xmlns="" id="{833E7D5D-727E-4546-9944-7B9B0E127D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98" b="6952"/>
          <a:stretch/>
        </p:blipFill>
        <p:spPr bwMode="auto">
          <a:xfrm>
            <a:off x="0" y="4687410"/>
            <a:ext cx="9144000" cy="169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48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Avsluttende kommentarer</a:t>
            </a:r>
          </a:p>
        </p:txBody>
      </p:sp>
      <p:sp>
        <p:nvSpPr>
          <p:cNvPr id="4" name="Plassholder for innhold 3"/>
          <p:cNvSpPr>
            <a:spLocks noGrp="1"/>
          </p:cNvSpPr>
          <p:nvPr>
            <p:ph sz="half" idx="1"/>
          </p:nvPr>
        </p:nvSpPr>
        <p:spPr>
          <a:xfrm>
            <a:off x="457200" y="1565365"/>
            <a:ext cx="7528561" cy="4765089"/>
          </a:xfrm>
        </p:spPr>
        <p:txBody>
          <a:bodyPr>
            <a:normAutofit/>
          </a:bodyPr>
          <a:lstStyle/>
          <a:p>
            <a:pPr marL="0" indent="0">
              <a:buNone/>
            </a:pPr>
            <a:r>
              <a:rPr lang="nb-NO" sz="1800" b="1" i="1" dirty="0"/>
              <a:t>“ … kan ikke skje uten samtykke”</a:t>
            </a:r>
          </a:p>
          <a:p>
            <a:pPr marL="0" indent="0">
              <a:buNone/>
            </a:pPr>
            <a:endParaRPr lang="nb-NO" sz="1800" b="1" i="1" dirty="0"/>
          </a:p>
          <a:p>
            <a:r>
              <a:rPr lang="nb-NO" sz="1800" dirty="0"/>
              <a:t>Overføring av eierbeføyelser som kan gi bestemmende innflytelse kan ikke skje uten tillatelse</a:t>
            </a:r>
          </a:p>
          <a:p>
            <a:pPr marL="0" indent="0">
              <a:buNone/>
            </a:pPr>
            <a:endParaRPr lang="nb-NO" sz="1800" dirty="0"/>
          </a:p>
          <a:p>
            <a:r>
              <a:rPr lang="nb-NO" sz="1800" dirty="0"/>
              <a:t>Uproblematisk for direkte overdragelse – ingen nedre terskel</a:t>
            </a:r>
          </a:p>
          <a:p>
            <a:pPr lvl="1"/>
            <a:r>
              <a:rPr lang="nb-NO" sz="1800" dirty="0"/>
              <a:t>Normalt en betingelse i overdragelsesavtalen</a:t>
            </a:r>
          </a:p>
          <a:p>
            <a:pPr lvl="1"/>
            <a:r>
              <a:rPr lang="nb-NO" sz="1800" dirty="0"/>
              <a:t>Betingelse for registrering i Petroleumsregistret</a:t>
            </a:r>
          </a:p>
          <a:p>
            <a:pPr marL="457200" lvl="1" indent="0">
              <a:buNone/>
            </a:pPr>
            <a:endParaRPr lang="nb-NO" sz="1800" dirty="0"/>
          </a:p>
          <a:p>
            <a:r>
              <a:rPr lang="nb-NO" sz="1800" dirty="0"/>
              <a:t>Ofte uproblematisk for indirekte overdragelse</a:t>
            </a:r>
          </a:p>
          <a:p>
            <a:pPr lvl="1"/>
            <a:r>
              <a:rPr lang="nb-NO" sz="1800" dirty="0"/>
              <a:t>Ofte en betingelse i overdragelsesavtalen – når det klart </a:t>
            </a:r>
            <a:r>
              <a:rPr lang="nb-NO" sz="1800" dirty="0" smtClean="0"/>
              <a:t>kreves</a:t>
            </a:r>
          </a:p>
          <a:p>
            <a:pPr lvl="1"/>
            <a:endParaRPr lang="nb-NO" sz="1800" dirty="0" smtClean="0"/>
          </a:p>
          <a:p>
            <a:r>
              <a:rPr lang="en-US" sz="1800" dirty="0" err="1" smtClean="0"/>
              <a:t>Hva</a:t>
            </a:r>
            <a:r>
              <a:rPr lang="en-US" sz="1800" dirty="0" smtClean="0"/>
              <a:t> om </a:t>
            </a:r>
            <a:r>
              <a:rPr lang="en-US" sz="1800" dirty="0" err="1" smtClean="0"/>
              <a:t>samtykke</a:t>
            </a:r>
            <a:r>
              <a:rPr lang="en-US" sz="1800" dirty="0" smtClean="0"/>
              <a:t> </a:t>
            </a:r>
            <a:r>
              <a:rPr lang="en-US" sz="1800" dirty="0" err="1" smtClean="0"/>
              <a:t>ikke</a:t>
            </a:r>
            <a:r>
              <a:rPr lang="en-US" sz="1800" dirty="0" smtClean="0"/>
              <a:t> </a:t>
            </a:r>
            <a:r>
              <a:rPr lang="en-US" sz="1800" dirty="0" err="1" smtClean="0"/>
              <a:t>gis</a:t>
            </a:r>
            <a:r>
              <a:rPr lang="en-US" sz="1800" dirty="0" smtClean="0"/>
              <a:t>?</a:t>
            </a:r>
            <a:endParaRPr lang="nb-NO" sz="1800" dirty="0"/>
          </a:p>
          <a:p>
            <a:pPr lvl="1"/>
            <a:endParaRPr lang="en-GB" sz="1600" dirty="0"/>
          </a:p>
          <a:p>
            <a:endParaRPr lang="en-GB" sz="1600" dirty="0"/>
          </a:p>
        </p:txBody>
      </p:sp>
    </p:spTree>
    <p:extLst>
      <p:ext uri="{BB962C8B-B14F-4D97-AF65-F5344CB8AC3E}">
        <p14:creationId xmlns:p14="http://schemas.microsoft.com/office/powerpoint/2010/main" val="337105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xmlns="" id="{801032BA-FC7D-42DC-A108-DBE9A5E91F08}"/>
              </a:ext>
            </a:extLst>
          </p:cNvPr>
          <p:cNvSpPr/>
          <p:nvPr/>
        </p:nvSpPr>
        <p:spPr>
          <a:xfrm>
            <a:off x="3595457" y="3988293"/>
            <a:ext cx="1651245" cy="8234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Rettighetshaver</a:t>
            </a:r>
            <a:endParaRPr lang="en-GB" dirty="0"/>
          </a:p>
        </p:txBody>
      </p:sp>
      <p:sp>
        <p:nvSpPr>
          <p:cNvPr id="3" name="Rektangel 2">
            <a:extLst>
              <a:ext uri="{FF2B5EF4-FFF2-40B4-BE49-F238E27FC236}">
                <a16:creationId xmlns:a16="http://schemas.microsoft.com/office/drawing/2014/main" xmlns="" id="{BED26379-2E04-4421-927B-10056ABC74CF}"/>
              </a:ext>
            </a:extLst>
          </p:cNvPr>
          <p:cNvSpPr/>
          <p:nvPr/>
        </p:nvSpPr>
        <p:spPr>
          <a:xfrm>
            <a:off x="1812526" y="1893167"/>
            <a:ext cx="1738543" cy="8234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Eier</a:t>
            </a:r>
            <a:r>
              <a:rPr lang="en-GB" dirty="0"/>
              <a:t> </a:t>
            </a:r>
            <a:r>
              <a:rPr lang="en-GB" dirty="0" err="1"/>
              <a:t>av</a:t>
            </a:r>
            <a:r>
              <a:rPr lang="en-GB" dirty="0"/>
              <a:t> </a:t>
            </a:r>
            <a:r>
              <a:rPr lang="en-GB" dirty="0" err="1"/>
              <a:t>aksjepost</a:t>
            </a:r>
            <a:r>
              <a:rPr lang="en-GB" dirty="0"/>
              <a:t> (</a:t>
            </a:r>
            <a:r>
              <a:rPr lang="en-GB" dirty="0" err="1"/>
              <a:t>selger</a:t>
            </a:r>
            <a:r>
              <a:rPr lang="en-GB" dirty="0"/>
              <a:t>)</a:t>
            </a:r>
          </a:p>
        </p:txBody>
      </p:sp>
      <p:sp>
        <p:nvSpPr>
          <p:cNvPr id="4" name="Rektangel 3">
            <a:extLst>
              <a:ext uri="{FF2B5EF4-FFF2-40B4-BE49-F238E27FC236}">
                <a16:creationId xmlns:a16="http://schemas.microsoft.com/office/drawing/2014/main" xmlns="" id="{6A4DA962-E272-477A-8844-105FA291D555}"/>
              </a:ext>
            </a:extLst>
          </p:cNvPr>
          <p:cNvSpPr/>
          <p:nvPr/>
        </p:nvSpPr>
        <p:spPr>
          <a:xfrm>
            <a:off x="5637321" y="1923127"/>
            <a:ext cx="1738543" cy="8234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Kjøper</a:t>
            </a:r>
            <a:endParaRPr lang="en-GB" dirty="0"/>
          </a:p>
        </p:txBody>
      </p:sp>
      <p:cxnSp>
        <p:nvCxnSpPr>
          <p:cNvPr id="6" name="Rett linje 5">
            <a:extLst>
              <a:ext uri="{FF2B5EF4-FFF2-40B4-BE49-F238E27FC236}">
                <a16:creationId xmlns:a16="http://schemas.microsoft.com/office/drawing/2014/main" xmlns="" id="{7BD5EFA4-D558-4637-BD3C-33971DF34E50}"/>
              </a:ext>
            </a:extLst>
          </p:cNvPr>
          <p:cNvCxnSpPr>
            <a:stCxn id="3" idx="2"/>
            <a:endCxn id="2" idx="0"/>
          </p:cNvCxnSpPr>
          <p:nvPr/>
        </p:nvCxnSpPr>
        <p:spPr>
          <a:xfrm>
            <a:off x="2681798" y="2716571"/>
            <a:ext cx="1739282" cy="1271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Rett linje 7">
            <a:extLst>
              <a:ext uri="{FF2B5EF4-FFF2-40B4-BE49-F238E27FC236}">
                <a16:creationId xmlns:a16="http://schemas.microsoft.com/office/drawing/2014/main" xmlns="" id="{3515FB56-E293-4572-884F-306DB0399C2A}"/>
              </a:ext>
            </a:extLst>
          </p:cNvPr>
          <p:cNvCxnSpPr>
            <a:stCxn id="4" idx="2"/>
            <a:endCxn id="2" idx="0"/>
          </p:cNvCxnSpPr>
          <p:nvPr/>
        </p:nvCxnSpPr>
        <p:spPr>
          <a:xfrm flipH="1">
            <a:off x="4421080" y="2746531"/>
            <a:ext cx="2085513" cy="124176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Rett pilkobling 9">
            <a:extLst>
              <a:ext uri="{FF2B5EF4-FFF2-40B4-BE49-F238E27FC236}">
                <a16:creationId xmlns:a16="http://schemas.microsoft.com/office/drawing/2014/main" xmlns="" id="{4F55FF3B-70FA-4725-AAE2-407FF5F5B946}"/>
              </a:ext>
            </a:extLst>
          </p:cNvPr>
          <p:cNvCxnSpPr/>
          <p:nvPr/>
        </p:nvCxnSpPr>
        <p:spPr>
          <a:xfrm>
            <a:off x="4068377" y="3106448"/>
            <a:ext cx="10072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ktangel 10">
            <a:extLst>
              <a:ext uri="{FF2B5EF4-FFF2-40B4-BE49-F238E27FC236}">
                <a16:creationId xmlns:a16="http://schemas.microsoft.com/office/drawing/2014/main" xmlns="" id="{6A30257A-CC9A-4E16-8DEB-CC757BFF25FD}"/>
              </a:ext>
            </a:extLst>
          </p:cNvPr>
          <p:cNvSpPr/>
          <p:nvPr/>
        </p:nvSpPr>
        <p:spPr>
          <a:xfrm>
            <a:off x="2027255" y="3308231"/>
            <a:ext cx="1399526" cy="4634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err="1"/>
              <a:t>Overdragelse</a:t>
            </a:r>
            <a:r>
              <a:rPr lang="en-GB" sz="1400" dirty="0"/>
              <a:t> </a:t>
            </a:r>
            <a:r>
              <a:rPr lang="en-GB" sz="1400" dirty="0" err="1"/>
              <a:t>av</a:t>
            </a:r>
            <a:r>
              <a:rPr lang="en-GB" sz="1400" dirty="0"/>
              <a:t> </a:t>
            </a:r>
            <a:r>
              <a:rPr lang="en-GB" sz="1400" dirty="0" err="1"/>
              <a:t>aksjer</a:t>
            </a:r>
            <a:r>
              <a:rPr lang="en-GB" sz="1400" dirty="0"/>
              <a:t> (0-100%)</a:t>
            </a:r>
          </a:p>
        </p:txBody>
      </p:sp>
    </p:spTree>
    <p:extLst>
      <p:ext uri="{BB962C8B-B14F-4D97-AF65-F5344CB8AC3E}">
        <p14:creationId xmlns:p14="http://schemas.microsoft.com/office/powerpoint/2010/main" val="1032245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xmlns="" id="{D14633EA-4AB0-4A40-98C7-4C9D58F77B36}"/>
              </a:ext>
            </a:extLst>
          </p:cNvPr>
          <p:cNvPicPr>
            <a:picLocks noChangeAspect="1"/>
          </p:cNvPicPr>
          <p:nvPr/>
        </p:nvPicPr>
        <p:blipFill>
          <a:blip r:embed="rId3"/>
          <a:stretch>
            <a:fillRect/>
          </a:stretch>
        </p:blipFill>
        <p:spPr>
          <a:xfrm>
            <a:off x="86524" y="0"/>
            <a:ext cx="4585384" cy="6858000"/>
          </a:xfrm>
          <a:prstGeom prst="rect">
            <a:avLst/>
          </a:prstGeom>
        </p:spPr>
      </p:pic>
      <p:pic>
        <p:nvPicPr>
          <p:cNvPr id="4" name="Bilde 3">
            <a:extLst>
              <a:ext uri="{FF2B5EF4-FFF2-40B4-BE49-F238E27FC236}">
                <a16:creationId xmlns:a16="http://schemas.microsoft.com/office/drawing/2014/main" xmlns="" id="{28FE3975-4AE6-40D5-B606-54A4799DEC8B}"/>
              </a:ext>
            </a:extLst>
          </p:cNvPr>
          <p:cNvPicPr>
            <a:picLocks noChangeAspect="1"/>
          </p:cNvPicPr>
          <p:nvPr/>
        </p:nvPicPr>
        <p:blipFill>
          <a:blip r:embed="rId4"/>
          <a:stretch>
            <a:fillRect/>
          </a:stretch>
        </p:blipFill>
        <p:spPr>
          <a:xfrm>
            <a:off x="4671908" y="590550"/>
            <a:ext cx="4409058" cy="5676900"/>
          </a:xfrm>
          <a:prstGeom prst="rect">
            <a:avLst/>
          </a:prstGeom>
        </p:spPr>
      </p:pic>
    </p:spTree>
    <p:extLst>
      <p:ext uri="{BB962C8B-B14F-4D97-AF65-F5344CB8AC3E}">
        <p14:creationId xmlns:p14="http://schemas.microsoft.com/office/powerpoint/2010/main" val="2733050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xmlns="" id="{21F7AA25-C400-43E8-B9DA-9633B88B6CD2}"/>
              </a:ext>
            </a:extLst>
          </p:cNvPr>
          <p:cNvPicPr>
            <a:picLocks noChangeAspect="1"/>
          </p:cNvPicPr>
          <p:nvPr/>
        </p:nvPicPr>
        <p:blipFill>
          <a:blip r:embed="rId3"/>
          <a:stretch>
            <a:fillRect/>
          </a:stretch>
        </p:blipFill>
        <p:spPr>
          <a:xfrm>
            <a:off x="129559" y="0"/>
            <a:ext cx="4286250" cy="6858000"/>
          </a:xfrm>
          <a:prstGeom prst="rect">
            <a:avLst/>
          </a:prstGeom>
        </p:spPr>
      </p:pic>
      <p:pic>
        <p:nvPicPr>
          <p:cNvPr id="3" name="Bilde 2">
            <a:extLst>
              <a:ext uri="{FF2B5EF4-FFF2-40B4-BE49-F238E27FC236}">
                <a16:creationId xmlns:a16="http://schemas.microsoft.com/office/drawing/2014/main" xmlns="" id="{2ABE30AF-AD09-4856-81ED-97F5BD6AED0C}"/>
              </a:ext>
            </a:extLst>
          </p:cNvPr>
          <p:cNvPicPr>
            <a:picLocks noChangeAspect="1"/>
          </p:cNvPicPr>
          <p:nvPr/>
        </p:nvPicPr>
        <p:blipFill>
          <a:blip r:embed="rId4"/>
          <a:stretch>
            <a:fillRect/>
          </a:stretch>
        </p:blipFill>
        <p:spPr>
          <a:xfrm>
            <a:off x="4415809" y="466078"/>
            <a:ext cx="4692035" cy="6391922"/>
          </a:xfrm>
          <a:prstGeom prst="rect">
            <a:avLst/>
          </a:prstGeom>
        </p:spPr>
      </p:pic>
    </p:spTree>
    <p:extLst>
      <p:ext uri="{BB962C8B-B14F-4D97-AF65-F5344CB8AC3E}">
        <p14:creationId xmlns:p14="http://schemas.microsoft.com/office/powerpoint/2010/main" val="1196739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xmlns="" id="{CC20446A-DE3E-426F-A4EA-017211A99C5E}"/>
              </a:ext>
            </a:extLst>
          </p:cNvPr>
          <p:cNvPicPr>
            <a:picLocks noChangeAspect="1"/>
          </p:cNvPicPr>
          <p:nvPr/>
        </p:nvPicPr>
        <p:blipFill>
          <a:blip r:embed="rId3"/>
          <a:stretch>
            <a:fillRect/>
          </a:stretch>
        </p:blipFill>
        <p:spPr>
          <a:xfrm>
            <a:off x="2019300" y="742950"/>
            <a:ext cx="5105400" cy="5372100"/>
          </a:xfrm>
          <a:prstGeom prst="rect">
            <a:avLst/>
          </a:prstGeom>
        </p:spPr>
      </p:pic>
    </p:spTree>
    <p:extLst>
      <p:ext uri="{BB962C8B-B14F-4D97-AF65-F5344CB8AC3E}">
        <p14:creationId xmlns:p14="http://schemas.microsoft.com/office/powerpoint/2010/main" val="2980719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kstSylinder 22"/>
          <p:cNvSpPr txBox="1"/>
          <p:nvPr/>
        </p:nvSpPr>
        <p:spPr>
          <a:xfrm>
            <a:off x="356819" y="5663494"/>
            <a:ext cx="8867501" cy="600164"/>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The Michelet &amp; Co contact lawyers represent unrivalled experience within the oil and gas and offshore industries internationally.</a:t>
            </a:r>
          </a:p>
          <a:p>
            <a:pPr algn="ctr"/>
            <a:r>
              <a:rPr lang="en-US" sz="1100" dirty="0">
                <a:latin typeface="Times New Roman" panose="02020603050405020304" pitchFamily="18" charset="0"/>
                <a:cs typeface="Times New Roman" panose="02020603050405020304" pitchFamily="18" charset="0"/>
              </a:rPr>
              <a:t>All members are internationally recognized and have between 15 and 35 years of oil and gas industry experience. </a:t>
            </a:r>
            <a:endParaRPr lang="nb-NO"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2" name="Tittel 1"/>
          <p:cNvSpPr>
            <a:spLocks noGrp="1"/>
          </p:cNvSpPr>
          <p:nvPr>
            <p:ph type="title"/>
          </p:nvPr>
        </p:nvSpPr>
        <p:spPr>
          <a:xfrm>
            <a:off x="457200" y="438051"/>
            <a:ext cx="8229600" cy="740727"/>
          </a:xfrm>
        </p:spPr>
        <p:txBody>
          <a:bodyPr>
            <a:normAutofit fontScale="90000"/>
          </a:bodyPr>
          <a:lstStyle/>
          <a:p>
            <a:r>
              <a:rPr lang="nb-NO"/>
              <a:t>Michelet &amp; Co | Team</a:t>
            </a:r>
          </a:p>
        </p:txBody>
      </p:sp>
      <p:pic>
        <p:nvPicPr>
          <p:cNvPr id="25" name="Plassholder for bilde 2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01" b="1601"/>
          <a:stretch>
            <a:fillRect/>
          </a:stretch>
        </p:blipFill>
        <p:spPr>
          <a:xfrm>
            <a:off x="459804" y="2330843"/>
            <a:ext cx="787271" cy="1044271"/>
          </a:xfrm>
        </p:spPr>
      </p:pic>
      <p:sp>
        <p:nvSpPr>
          <p:cNvPr id="5" name="Plassholder for tekst 4"/>
          <p:cNvSpPr>
            <a:spLocks noGrp="1"/>
          </p:cNvSpPr>
          <p:nvPr>
            <p:ph type="body" sz="quarter" idx="80"/>
          </p:nvPr>
        </p:nvSpPr>
        <p:spPr>
          <a:xfrm>
            <a:off x="1247075" y="2337885"/>
            <a:ext cx="1714730" cy="1037229"/>
          </a:xfrm>
        </p:spPr>
        <p:txBody>
          <a:bodyPr/>
          <a:lstStyle/>
          <a:p>
            <a:r>
              <a:rPr lang="nb-NO"/>
              <a:t>CHRISTIAN FREDRIK MICHELET</a:t>
            </a:r>
          </a:p>
        </p:txBody>
      </p:sp>
      <p:sp>
        <p:nvSpPr>
          <p:cNvPr id="6" name="Plassholder for tekst 5"/>
          <p:cNvSpPr>
            <a:spLocks noGrp="1"/>
          </p:cNvSpPr>
          <p:nvPr>
            <p:ph type="body" sz="quarter" idx="87"/>
          </p:nvPr>
        </p:nvSpPr>
        <p:spPr>
          <a:xfrm>
            <a:off x="457200" y="1288548"/>
            <a:ext cx="8229600" cy="287338"/>
          </a:xfrm>
        </p:spPr>
        <p:txBody>
          <a:bodyPr>
            <a:normAutofit fontScale="77500" lnSpcReduction="20000"/>
          </a:bodyPr>
          <a:lstStyle/>
          <a:p>
            <a:r>
              <a:rPr lang="nb-NO" i="0" dirty="0" err="1"/>
              <a:t>Members</a:t>
            </a:r>
            <a:endParaRPr lang="nb-NO" i="0" dirty="0"/>
          </a:p>
        </p:txBody>
      </p:sp>
      <p:sp>
        <p:nvSpPr>
          <p:cNvPr id="7" name="Plassholder for tekst 6"/>
          <p:cNvSpPr>
            <a:spLocks noGrp="1"/>
          </p:cNvSpPr>
          <p:nvPr>
            <p:ph type="body" sz="quarter" idx="88"/>
          </p:nvPr>
        </p:nvSpPr>
        <p:spPr>
          <a:xfrm>
            <a:off x="1247074" y="2616662"/>
            <a:ext cx="1714729" cy="758452"/>
          </a:xfrm>
        </p:spPr>
        <p:txBody>
          <a:bodyPr>
            <a:normAutofit/>
          </a:bodyPr>
          <a:lstStyle/>
          <a:p>
            <a:pPr>
              <a:spcBef>
                <a:spcPts val="0"/>
              </a:spcBef>
            </a:pPr>
            <a:r>
              <a:rPr lang="nb-NO" dirty="0"/>
              <a:t>Mobile: +47 91 87 22 53 </a:t>
            </a:r>
          </a:p>
          <a:p>
            <a:pPr>
              <a:spcBef>
                <a:spcPts val="0"/>
              </a:spcBef>
            </a:pPr>
            <a:r>
              <a:rPr lang="nb-NO" dirty="0"/>
              <a:t>Skype: +47 22 13 30 53</a:t>
            </a:r>
          </a:p>
          <a:p>
            <a:pPr>
              <a:spcBef>
                <a:spcPts val="0"/>
              </a:spcBef>
            </a:pPr>
            <a:endParaRPr lang="nb-NO" dirty="0"/>
          </a:p>
          <a:p>
            <a:pPr>
              <a:spcBef>
                <a:spcPts val="0"/>
              </a:spcBef>
            </a:pPr>
            <a:r>
              <a:rPr lang="nb-NO" u="sng" dirty="0"/>
              <a:t>ChristianMichelet@micheletlaw.com</a:t>
            </a:r>
            <a:endParaRPr lang="nb-NO" dirty="0"/>
          </a:p>
        </p:txBody>
      </p:sp>
      <p:pic>
        <p:nvPicPr>
          <p:cNvPr id="27" name="Plassholder for bilde 26"/>
          <p:cNvPicPr>
            <a:picLocks noGrp="1" noChangeAspect="1"/>
          </p:cNvPicPr>
          <p:nvPr>
            <p:ph type="pic" sz="quarter" idx="92"/>
          </p:nvPr>
        </p:nvPicPr>
        <p:blipFill>
          <a:blip r:embed="rId4">
            <a:extLst>
              <a:ext uri="{28A0092B-C50C-407E-A947-70E740481C1C}">
                <a14:useLocalDpi xmlns:a14="http://schemas.microsoft.com/office/drawing/2010/main" val="0"/>
              </a:ext>
            </a:extLst>
          </a:blip>
          <a:srcRect l="4430" r="4430"/>
          <a:stretch>
            <a:fillRect/>
          </a:stretch>
        </p:blipFill>
        <p:spPr>
          <a:xfrm>
            <a:off x="3328257" y="4308997"/>
            <a:ext cx="787271" cy="1044271"/>
          </a:xfrm>
        </p:spPr>
      </p:pic>
      <p:sp>
        <p:nvSpPr>
          <p:cNvPr id="12" name="Plassholder for tekst 11"/>
          <p:cNvSpPr>
            <a:spLocks noGrp="1"/>
          </p:cNvSpPr>
          <p:nvPr>
            <p:ph type="body" sz="quarter" idx="93"/>
          </p:nvPr>
        </p:nvSpPr>
        <p:spPr>
          <a:xfrm>
            <a:off x="4115528" y="4316040"/>
            <a:ext cx="1714730" cy="1037090"/>
          </a:xfrm>
        </p:spPr>
        <p:txBody>
          <a:bodyPr/>
          <a:lstStyle/>
          <a:p>
            <a:r>
              <a:rPr lang="nb-NO"/>
              <a:t>ERLEND BAKKEN</a:t>
            </a:r>
          </a:p>
        </p:txBody>
      </p:sp>
      <p:sp>
        <p:nvSpPr>
          <p:cNvPr id="13" name="Plassholder for tekst 12"/>
          <p:cNvSpPr>
            <a:spLocks noGrp="1"/>
          </p:cNvSpPr>
          <p:nvPr>
            <p:ph type="body" sz="quarter" idx="94"/>
          </p:nvPr>
        </p:nvSpPr>
        <p:spPr>
          <a:xfrm>
            <a:off x="4115528" y="4594818"/>
            <a:ext cx="1714730" cy="758314"/>
          </a:xfrm>
        </p:spPr>
        <p:txBody>
          <a:bodyPr>
            <a:normAutofit/>
          </a:bodyPr>
          <a:lstStyle/>
          <a:p>
            <a:pPr>
              <a:spcBef>
                <a:spcPts val="0"/>
              </a:spcBef>
            </a:pPr>
            <a:r>
              <a:rPr lang="nb-NO" dirty="0"/>
              <a:t>Mobile: +47 91 87 22 51 </a:t>
            </a:r>
          </a:p>
          <a:p>
            <a:pPr>
              <a:spcBef>
                <a:spcPts val="0"/>
              </a:spcBef>
            </a:pPr>
            <a:r>
              <a:rPr lang="nb-NO" dirty="0"/>
              <a:t>Skype: +47 22 13 30 51</a:t>
            </a:r>
          </a:p>
          <a:p>
            <a:pPr>
              <a:spcBef>
                <a:spcPts val="0"/>
              </a:spcBef>
            </a:pPr>
            <a:endParaRPr lang="nb-NO" dirty="0"/>
          </a:p>
          <a:p>
            <a:pPr>
              <a:spcBef>
                <a:spcPts val="0"/>
              </a:spcBef>
            </a:pPr>
            <a:r>
              <a:rPr lang="nb-NO" u="sng" dirty="0"/>
              <a:t>ErlendBakken@micheletlaw.com</a:t>
            </a:r>
            <a:endParaRPr lang="nb-NO" dirty="0"/>
          </a:p>
        </p:txBody>
      </p:sp>
      <p:sp>
        <p:nvSpPr>
          <p:cNvPr id="15" name="Plassholder for tekst 14"/>
          <p:cNvSpPr>
            <a:spLocks noGrp="1"/>
          </p:cNvSpPr>
          <p:nvPr>
            <p:ph type="body" sz="quarter" idx="96"/>
          </p:nvPr>
        </p:nvSpPr>
        <p:spPr>
          <a:xfrm>
            <a:off x="6970222" y="2331658"/>
            <a:ext cx="1714730" cy="1029056"/>
          </a:xfrm>
        </p:spPr>
        <p:txBody>
          <a:bodyPr/>
          <a:lstStyle/>
          <a:p>
            <a:r>
              <a:rPr lang="nb-NO"/>
              <a:t>PREBEN WILLOCH</a:t>
            </a:r>
          </a:p>
        </p:txBody>
      </p:sp>
      <p:sp>
        <p:nvSpPr>
          <p:cNvPr id="16" name="Plassholder for tekst 15"/>
          <p:cNvSpPr>
            <a:spLocks noGrp="1"/>
          </p:cNvSpPr>
          <p:nvPr>
            <p:ph type="body" sz="quarter" idx="97"/>
          </p:nvPr>
        </p:nvSpPr>
        <p:spPr>
          <a:xfrm>
            <a:off x="6970222" y="2610433"/>
            <a:ext cx="1714628" cy="743071"/>
          </a:xfrm>
        </p:spPr>
        <p:txBody>
          <a:bodyPr>
            <a:normAutofit/>
          </a:bodyPr>
          <a:lstStyle/>
          <a:p>
            <a:pPr>
              <a:spcBef>
                <a:spcPts val="0"/>
              </a:spcBef>
            </a:pPr>
            <a:r>
              <a:rPr lang="en-US" dirty="0"/>
              <a:t>Mobile: + 47 934 908 73 </a:t>
            </a:r>
          </a:p>
          <a:p>
            <a:pPr>
              <a:spcBef>
                <a:spcPts val="0"/>
              </a:spcBef>
            </a:pPr>
            <a:r>
              <a:rPr lang="en-US" dirty="0"/>
              <a:t>Skype: +47 22 13 30 64</a:t>
            </a:r>
          </a:p>
          <a:p>
            <a:pPr>
              <a:spcBef>
                <a:spcPts val="0"/>
              </a:spcBef>
            </a:pPr>
            <a:endParaRPr lang="en-US" dirty="0"/>
          </a:p>
          <a:p>
            <a:pPr>
              <a:spcBef>
                <a:spcPts val="0"/>
              </a:spcBef>
            </a:pPr>
            <a:r>
              <a:rPr lang="en-US" u="sng" dirty="0"/>
              <a:t>PrebenWilloch@micheletlaw.com</a:t>
            </a:r>
            <a:endParaRPr lang="nb-NO" dirty="0"/>
          </a:p>
        </p:txBody>
      </p:sp>
      <p:pic>
        <p:nvPicPr>
          <p:cNvPr id="28" name="Plassholder for bilde 27"/>
          <p:cNvPicPr>
            <a:picLocks noGrp="1" noChangeAspect="1"/>
          </p:cNvPicPr>
          <p:nvPr>
            <p:ph type="pic" sz="quarter" idx="98"/>
          </p:nvPr>
        </p:nvPicPr>
        <p:blipFill>
          <a:blip r:embed="rId5">
            <a:extLst>
              <a:ext uri="{28A0092B-C50C-407E-A947-70E740481C1C}">
                <a14:useLocalDpi xmlns:a14="http://schemas.microsoft.com/office/drawing/2010/main" val="0"/>
              </a:ext>
            </a:extLst>
          </a:blip>
          <a:srcRect l="5440" r="5440"/>
          <a:stretch>
            <a:fillRect/>
          </a:stretch>
        </p:blipFill>
        <p:spPr>
          <a:xfrm>
            <a:off x="6201687" y="3547710"/>
            <a:ext cx="787271" cy="1044271"/>
          </a:xfrm>
        </p:spPr>
      </p:pic>
      <p:sp>
        <p:nvSpPr>
          <p:cNvPr id="18" name="Plassholder for tekst 17"/>
          <p:cNvSpPr>
            <a:spLocks noGrp="1"/>
          </p:cNvSpPr>
          <p:nvPr>
            <p:ph type="body" sz="quarter" idx="99"/>
          </p:nvPr>
        </p:nvSpPr>
        <p:spPr>
          <a:xfrm>
            <a:off x="6988959" y="3548776"/>
            <a:ext cx="1714730" cy="1037229"/>
          </a:xfrm>
        </p:spPr>
        <p:txBody>
          <a:bodyPr/>
          <a:lstStyle/>
          <a:p>
            <a:r>
              <a:rPr lang="nb-NO"/>
              <a:t>TORKJEL GRØNDALEN</a:t>
            </a:r>
          </a:p>
        </p:txBody>
      </p:sp>
      <p:sp>
        <p:nvSpPr>
          <p:cNvPr id="19" name="Plassholder for tekst 18"/>
          <p:cNvSpPr>
            <a:spLocks noGrp="1"/>
          </p:cNvSpPr>
          <p:nvPr>
            <p:ph type="body" sz="quarter" idx="100"/>
          </p:nvPr>
        </p:nvSpPr>
        <p:spPr>
          <a:xfrm>
            <a:off x="6988959" y="3827551"/>
            <a:ext cx="1714136" cy="743070"/>
          </a:xfrm>
        </p:spPr>
        <p:txBody>
          <a:bodyPr/>
          <a:lstStyle/>
          <a:p>
            <a:pPr>
              <a:spcBef>
                <a:spcPts val="0"/>
              </a:spcBef>
            </a:pPr>
            <a:r>
              <a:rPr lang="nb-NO" dirty="0"/>
              <a:t>Mobile: +47 91 87 43 31 </a:t>
            </a:r>
          </a:p>
          <a:p>
            <a:pPr>
              <a:spcBef>
                <a:spcPts val="0"/>
              </a:spcBef>
            </a:pPr>
            <a:r>
              <a:rPr lang="nb-NO" dirty="0"/>
              <a:t>Skype: +47 22 13 30 93</a:t>
            </a:r>
          </a:p>
          <a:p>
            <a:pPr>
              <a:spcBef>
                <a:spcPts val="0"/>
              </a:spcBef>
            </a:pPr>
            <a:endParaRPr lang="nb-NO" dirty="0"/>
          </a:p>
          <a:p>
            <a:pPr>
              <a:spcBef>
                <a:spcPts val="0"/>
              </a:spcBef>
            </a:pPr>
            <a:r>
              <a:rPr lang="nb-NO" u="sng" dirty="0"/>
              <a:t>TorkjelGrondalen@micheletlaw.com</a:t>
            </a:r>
            <a:endParaRPr lang="nb-NO" dirty="0"/>
          </a:p>
        </p:txBody>
      </p:sp>
      <p:sp>
        <p:nvSpPr>
          <p:cNvPr id="21" name="Plassholder for tekst 20"/>
          <p:cNvSpPr>
            <a:spLocks noGrp="1"/>
          </p:cNvSpPr>
          <p:nvPr>
            <p:ph type="body" sz="quarter" idx="102"/>
          </p:nvPr>
        </p:nvSpPr>
        <p:spPr>
          <a:xfrm>
            <a:off x="4115427" y="1821141"/>
            <a:ext cx="1714730" cy="1037229"/>
          </a:xfrm>
        </p:spPr>
        <p:txBody>
          <a:bodyPr/>
          <a:lstStyle/>
          <a:p>
            <a:r>
              <a:rPr lang="nb-NO"/>
              <a:t>GEIR EVENSHAUG</a:t>
            </a:r>
          </a:p>
        </p:txBody>
      </p:sp>
      <p:sp>
        <p:nvSpPr>
          <p:cNvPr id="22" name="Plassholder for tekst 21"/>
          <p:cNvSpPr>
            <a:spLocks noGrp="1"/>
          </p:cNvSpPr>
          <p:nvPr>
            <p:ph type="body" sz="quarter" idx="103"/>
          </p:nvPr>
        </p:nvSpPr>
        <p:spPr>
          <a:xfrm>
            <a:off x="4101870" y="2083603"/>
            <a:ext cx="1714730" cy="758360"/>
          </a:xfrm>
        </p:spPr>
        <p:txBody>
          <a:bodyPr>
            <a:normAutofit/>
          </a:bodyPr>
          <a:lstStyle/>
          <a:p>
            <a:pPr>
              <a:spcBef>
                <a:spcPts val="0"/>
              </a:spcBef>
            </a:pPr>
            <a:r>
              <a:rPr lang="en-US" dirty="0"/>
              <a:t>Mobile: +47 91 87 22 52 </a:t>
            </a:r>
          </a:p>
          <a:p>
            <a:pPr>
              <a:spcBef>
                <a:spcPts val="0"/>
              </a:spcBef>
            </a:pPr>
            <a:r>
              <a:rPr lang="en-US" dirty="0"/>
              <a:t>Skype: +47 22 13 30 52</a:t>
            </a:r>
            <a:br>
              <a:rPr lang="en-US" dirty="0"/>
            </a:br>
            <a:endParaRPr lang="en-US" dirty="0"/>
          </a:p>
          <a:p>
            <a:pPr>
              <a:spcBef>
                <a:spcPts val="0"/>
              </a:spcBef>
            </a:pPr>
            <a:r>
              <a:rPr lang="en-US" u="sng" dirty="0"/>
              <a:t>GeirEvenshaug@micheletlaw.com</a:t>
            </a:r>
            <a:endParaRPr lang="nb-NO" dirty="0"/>
          </a:p>
        </p:txBody>
      </p:sp>
      <p:pic>
        <p:nvPicPr>
          <p:cNvPr id="50" name="Plassholder for bilde 49"/>
          <p:cNvPicPr>
            <a:picLocks noGrp="1" noChangeAspect="1"/>
          </p:cNvPicPr>
          <p:nvPr>
            <p:ph type="pic" sz="quarter" idx="101"/>
          </p:nvPr>
        </p:nvPicPr>
        <p:blipFill>
          <a:blip r:embed="rId6">
            <a:extLst>
              <a:ext uri="{28A0092B-C50C-407E-A947-70E740481C1C}">
                <a14:useLocalDpi xmlns:a14="http://schemas.microsoft.com/office/drawing/2010/main" val="0"/>
              </a:ext>
            </a:extLst>
          </a:blip>
          <a:srcRect l="4188" r="4188"/>
          <a:stretch>
            <a:fillRect/>
          </a:stretch>
        </p:blipFill>
        <p:spPr>
          <a:xfrm>
            <a:off x="3328257" y="1813704"/>
            <a:ext cx="787400" cy="1044575"/>
          </a:xfrm>
        </p:spPr>
      </p:pic>
      <p:pic>
        <p:nvPicPr>
          <p:cNvPr id="57" name="Bilde 56"/>
          <p:cNvPicPr>
            <a:picLocks noChangeAspect="1"/>
          </p:cNvPicPr>
          <p:nvPr/>
        </p:nvPicPr>
        <p:blipFill>
          <a:blip r:embed="rId7"/>
          <a:stretch>
            <a:fillRect/>
          </a:stretch>
        </p:blipFill>
        <p:spPr>
          <a:xfrm>
            <a:off x="6197466" y="2324615"/>
            <a:ext cx="766456" cy="1036238"/>
          </a:xfrm>
          <a:prstGeom prst="rect">
            <a:avLst/>
          </a:prstGeom>
        </p:spPr>
      </p:pic>
      <p:grpSp>
        <p:nvGrpSpPr>
          <p:cNvPr id="8" name="Gruppe 7"/>
          <p:cNvGrpSpPr/>
          <p:nvPr/>
        </p:nvGrpSpPr>
        <p:grpSpPr>
          <a:xfrm>
            <a:off x="445782" y="3593493"/>
            <a:ext cx="2515921" cy="1048301"/>
            <a:chOff x="-2416997" y="3077426"/>
            <a:chExt cx="2515921" cy="1048301"/>
          </a:xfrm>
        </p:grpSpPr>
        <p:sp>
          <p:nvSpPr>
            <p:cNvPr id="53" name="TekstSylinder 52"/>
            <p:cNvSpPr txBox="1"/>
            <p:nvPr/>
          </p:nvSpPr>
          <p:spPr>
            <a:xfrm>
              <a:off x="-1615212" y="3081152"/>
              <a:ext cx="1714136" cy="861774"/>
            </a:xfrm>
            <a:prstGeom prst="rect">
              <a:avLst/>
            </a:prstGeom>
            <a:noFill/>
            <a:ln w="12700">
              <a:noFill/>
            </a:ln>
          </p:spPr>
          <p:txBody>
            <a:bodyPr wrap="square" rtlCol="0">
              <a:spAutoFit/>
            </a:bodyPr>
            <a:lstStyle/>
            <a:p>
              <a:r>
                <a:rPr lang="nb-NO" sz="900" b="1" dirty="0">
                  <a:latin typeface="Times New Roman" panose="02020603050405020304" pitchFamily="18" charset="0"/>
                  <a:cs typeface="Times New Roman" panose="02020603050405020304" pitchFamily="18" charset="0"/>
                </a:rPr>
                <a:t>DAVID GARDNER</a:t>
              </a:r>
            </a:p>
            <a:p>
              <a:endParaRPr lang="nb-NO" sz="900" b="1" dirty="0">
                <a:latin typeface="Times New Roman" panose="02020603050405020304" pitchFamily="18" charset="0"/>
                <a:cs typeface="Times New Roman" panose="02020603050405020304" pitchFamily="18" charset="0"/>
              </a:endParaRPr>
            </a:p>
            <a:p>
              <a:r>
                <a:rPr lang="nb-NO" sz="800" dirty="0">
                  <a:latin typeface="Times New Roman" panose="02020603050405020304" pitchFamily="18" charset="0"/>
                  <a:cs typeface="Times New Roman" panose="02020603050405020304" pitchFamily="18" charset="0"/>
                </a:rPr>
                <a:t>Mobile: +44 7771 665372</a:t>
              </a:r>
              <a:br>
                <a:rPr lang="nb-NO" sz="800" dirty="0">
                  <a:latin typeface="Times New Roman" panose="02020603050405020304" pitchFamily="18" charset="0"/>
                  <a:cs typeface="Times New Roman" panose="02020603050405020304" pitchFamily="18" charset="0"/>
                </a:rPr>
              </a:br>
              <a:r>
                <a:rPr lang="nb-NO" sz="800" dirty="0">
                  <a:latin typeface="Times New Roman" panose="02020603050405020304" pitchFamily="18" charset="0"/>
                  <a:cs typeface="Times New Roman" panose="02020603050405020304" pitchFamily="18" charset="0"/>
                </a:rPr>
                <a:t>Skype: +4722 133 055</a:t>
              </a:r>
            </a:p>
            <a:p>
              <a:endParaRPr lang="nb-NO" sz="800" dirty="0">
                <a:latin typeface="Times New Roman" panose="02020603050405020304" pitchFamily="18" charset="0"/>
                <a:cs typeface="Times New Roman" panose="02020603050405020304" pitchFamily="18" charset="0"/>
              </a:endParaRPr>
            </a:p>
            <a:p>
              <a:r>
                <a:rPr lang="nb-NO" sz="800" u="sng" dirty="0">
                  <a:latin typeface="Times New Roman" panose="02020603050405020304" pitchFamily="18" charset="0"/>
                  <a:cs typeface="Times New Roman" panose="02020603050405020304" pitchFamily="18" charset="0"/>
                </a:rPr>
                <a:t>DavidGardner@micheletlaw.com</a:t>
              </a:r>
              <a:r>
                <a:rPr lang="nb-NO" sz="800" dirty="0">
                  <a:latin typeface="Times New Roman" panose="02020603050405020304" pitchFamily="18" charset="0"/>
                  <a:cs typeface="Times New Roman" panose="02020603050405020304" pitchFamily="18" charset="0"/>
                </a:rPr>
                <a:t> </a:t>
              </a:r>
            </a:p>
          </p:txBody>
        </p:sp>
        <p:pic>
          <p:nvPicPr>
            <p:cNvPr id="55" name="Bild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6997" y="3077426"/>
              <a:ext cx="813068" cy="1048301"/>
            </a:xfrm>
            <a:prstGeom prst="rect">
              <a:avLst/>
            </a:prstGeom>
          </p:spPr>
        </p:pic>
        <p:sp>
          <p:nvSpPr>
            <p:cNvPr id="59" name="Rektangel 58"/>
            <p:cNvSpPr/>
            <p:nvPr/>
          </p:nvSpPr>
          <p:spPr>
            <a:xfrm>
              <a:off x="-1640214" y="3081152"/>
              <a:ext cx="1728185" cy="1034045"/>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33" name="TekstSylinder 32"/>
          <p:cNvSpPr txBox="1"/>
          <p:nvPr/>
        </p:nvSpPr>
        <p:spPr>
          <a:xfrm>
            <a:off x="4115427" y="3070502"/>
            <a:ext cx="1714730" cy="861774"/>
          </a:xfrm>
          <a:prstGeom prst="rect">
            <a:avLst/>
          </a:prstGeom>
          <a:noFill/>
          <a:ln w="12700">
            <a:noFill/>
          </a:ln>
        </p:spPr>
        <p:txBody>
          <a:bodyPr wrap="square" rtlCol="0">
            <a:spAutoFit/>
          </a:bodyPr>
          <a:lstStyle/>
          <a:p>
            <a:pPr>
              <a:spcBef>
                <a:spcPts val="24"/>
              </a:spcBef>
            </a:pPr>
            <a:r>
              <a:rPr lang="nb-NO" sz="900" b="1" dirty="0">
                <a:latin typeface="Times New Roman" panose="02020603050405020304" pitchFamily="18" charset="0"/>
                <a:cs typeface="Times New Roman" panose="02020603050405020304" pitchFamily="18" charset="0"/>
              </a:rPr>
              <a:t>HELLE KJÆRSTAD</a:t>
            </a:r>
          </a:p>
          <a:p>
            <a:pPr>
              <a:spcBef>
                <a:spcPts val="24"/>
              </a:spcBef>
            </a:pPr>
            <a:endParaRPr lang="nb-NO" sz="900" b="1" dirty="0">
              <a:latin typeface="Times New Roman" panose="02020603050405020304" pitchFamily="18" charset="0"/>
              <a:cs typeface="Times New Roman" panose="02020603050405020304" pitchFamily="18" charset="0"/>
            </a:endParaRPr>
          </a:p>
          <a:p>
            <a:pPr>
              <a:spcBef>
                <a:spcPts val="24"/>
              </a:spcBef>
            </a:pPr>
            <a:r>
              <a:rPr lang="nb-NO" sz="800" dirty="0">
                <a:latin typeface="Times New Roman" panose="02020603050405020304" pitchFamily="18" charset="0"/>
                <a:cs typeface="Times New Roman" panose="02020603050405020304" pitchFamily="18" charset="0"/>
              </a:rPr>
              <a:t>Mobile: + 47 912 44 195 (Norway)</a:t>
            </a:r>
            <a:br>
              <a:rPr lang="nb-NO" sz="800" dirty="0">
                <a:latin typeface="Times New Roman" panose="02020603050405020304" pitchFamily="18" charset="0"/>
                <a:cs typeface="Times New Roman" panose="02020603050405020304" pitchFamily="18" charset="0"/>
              </a:rPr>
            </a:br>
            <a:r>
              <a:rPr lang="nb-NO" sz="800" dirty="0">
                <a:latin typeface="Times New Roman" panose="02020603050405020304" pitchFamily="18" charset="0"/>
                <a:cs typeface="Times New Roman" panose="02020603050405020304" pitchFamily="18" charset="0"/>
              </a:rPr>
              <a:t>Mobile: </a:t>
            </a:r>
            <a:r>
              <a:rPr lang="nl-NL" sz="800" dirty="0">
                <a:latin typeface="Times New Roman" panose="02020603050405020304" pitchFamily="18" charset="0"/>
                <a:cs typeface="Times New Roman" panose="02020603050405020304" pitchFamily="18" charset="0"/>
              </a:rPr>
              <a:t>+44 7894 784 039 (UK)</a:t>
            </a:r>
            <a:endParaRPr lang="nb-NO" sz="800" dirty="0">
              <a:latin typeface="Times New Roman" panose="02020603050405020304" pitchFamily="18" charset="0"/>
              <a:cs typeface="Times New Roman" panose="02020603050405020304" pitchFamily="18" charset="0"/>
            </a:endParaRPr>
          </a:p>
          <a:p>
            <a:pPr>
              <a:spcBef>
                <a:spcPts val="24"/>
              </a:spcBef>
            </a:pPr>
            <a:endParaRPr lang="nb-NO" sz="800" dirty="0">
              <a:latin typeface="Times New Roman" panose="02020603050405020304" pitchFamily="18" charset="0"/>
              <a:cs typeface="Times New Roman" panose="02020603050405020304" pitchFamily="18" charset="0"/>
            </a:endParaRPr>
          </a:p>
          <a:p>
            <a:pPr>
              <a:spcBef>
                <a:spcPts val="24"/>
              </a:spcBef>
            </a:pPr>
            <a:r>
              <a:rPr lang="nb-NO" sz="800" u="sng" dirty="0">
                <a:latin typeface="Times New Roman" panose="02020603050405020304" pitchFamily="18" charset="0"/>
                <a:cs typeface="Times New Roman" panose="02020603050405020304" pitchFamily="18" charset="0"/>
              </a:rPr>
              <a:t>HelleKjaerstad@micheletlaw.com </a:t>
            </a:r>
          </a:p>
        </p:txBody>
      </p:sp>
      <p:sp>
        <p:nvSpPr>
          <p:cNvPr id="34" name="Rektangel 33"/>
          <p:cNvSpPr/>
          <p:nvPr/>
        </p:nvSpPr>
        <p:spPr>
          <a:xfrm>
            <a:off x="4101870" y="3049983"/>
            <a:ext cx="1728185" cy="1034045"/>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Bilde 10"/>
          <p:cNvPicPr>
            <a:picLocks noChangeAspect="1"/>
          </p:cNvPicPr>
          <p:nvPr/>
        </p:nvPicPr>
        <p:blipFill rotWithShape="1">
          <a:blip r:embed="rId9"/>
          <a:srcRect l="10823" t="6726" r="21137" b="23930"/>
          <a:stretch/>
        </p:blipFill>
        <p:spPr>
          <a:xfrm>
            <a:off x="3331028" y="3039513"/>
            <a:ext cx="783771" cy="1041038"/>
          </a:xfrm>
          <a:prstGeom prst="rect">
            <a:avLst/>
          </a:prstGeom>
        </p:spPr>
      </p:pic>
    </p:spTree>
    <p:extLst>
      <p:ext uri="{BB962C8B-B14F-4D97-AF65-F5344CB8AC3E}">
        <p14:creationId xmlns:p14="http://schemas.microsoft.com/office/powerpoint/2010/main" val="32215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xmlns="" id="{DEC499AE-9B42-49C8-BA42-BE2F17DE0C83}"/>
              </a:ext>
            </a:extLst>
          </p:cNvPr>
          <p:cNvSpPr/>
          <p:nvPr/>
        </p:nvSpPr>
        <p:spPr>
          <a:xfrm>
            <a:off x="3617277" y="5331041"/>
            <a:ext cx="1651245" cy="8234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Rettighetshaver</a:t>
            </a:r>
            <a:endParaRPr lang="en-GB" dirty="0"/>
          </a:p>
        </p:txBody>
      </p:sp>
      <p:sp>
        <p:nvSpPr>
          <p:cNvPr id="3" name="Rektangel 2">
            <a:extLst>
              <a:ext uri="{FF2B5EF4-FFF2-40B4-BE49-F238E27FC236}">
                <a16:creationId xmlns:a16="http://schemas.microsoft.com/office/drawing/2014/main" xmlns="" id="{1E6003E6-91ED-4F83-B69F-6DCAEA1B779C}"/>
              </a:ext>
            </a:extLst>
          </p:cNvPr>
          <p:cNvSpPr/>
          <p:nvPr/>
        </p:nvSpPr>
        <p:spPr>
          <a:xfrm>
            <a:off x="3617277" y="2985110"/>
            <a:ext cx="1651245" cy="8234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r>
              <a:rPr lang="en-GB" dirty="0" err="1"/>
              <a:t>Morselskap</a:t>
            </a:r>
            <a:r>
              <a:rPr lang="en-GB" dirty="0"/>
              <a:t>”</a:t>
            </a:r>
          </a:p>
        </p:txBody>
      </p:sp>
      <p:sp>
        <p:nvSpPr>
          <p:cNvPr id="4" name="Rektangel 3">
            <a:extLst>
              <a:ext uri="{FF2B5EF4-FFF2-40B4-BE49-F238E27FC236}">
                <a16:creationId xmlns:a16="http://schemas.microsoft.com/office/drawing/2014/main" xmlns="" id="{53CBD3E1-FAE4-4854-AA68-255DC0D8E871}"/>
              </a:ext>
            </a:extLst>
          </p:cNvPr>
          <p:cNvSpPr/>
          <p:nvPr/>
        </p:nvSpPr>
        <p:spPr>
          <a:xfrm>
            <a:off x="3617278" y="4165844"/>
            <a:ext cx="1651245" cy="8234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“Holding-</a:t>
            </a:r>
            <a:r>
              <a:rPr lang="en-GB" dirty="0" err="1"/>
              <a:t>selskap</a:t>
            </a:r>
            <a:r>
              <a:rPr lang="en-GB" dirty="0"/>
              <a:t>”</a:t>
            </a:r>
          </a:p>
        </p:txBody>
      </p:sp>
      <p:sp>
        <p:nvSpPr>
          <p:cNvPr id="5" name="Rektangel 4">
            <a:extLst>
              <a:ext uri="{FF2B5EF4-FFF2-40B4-BE49-F238E27FC236}">
                <a16:creationId xmlns:a16="http://schemas.microsoft.com/office/drawing/2014/main" xmlns="" id="{D26E56C2-9BFA-4801-B5AC-1E67C0061EAF}"/>
              </a:ext>
            </a:extLst>
          </p:cNvPr>
          <p:cNvSpPr/>
          <p:nvPr/>
        </p:nvSpPr>
        <p:spPr>
          <a:xfrm>
            <a:off x="1835086" y="762368"/>
            <a:ext cx="1738543" cy="8234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Eier</a:t>
            </a:r>
            <a:r>
              <a:rPr lang="en-GB" dirty="0"/>
              <a:t> </a:t>
            </a:r>
            <a:r>
              <a:rPr lang="en-GB" dirty="0" err="1"/>
              <a:t>av</a:t>
            </a:r>
            <a:r>
              <a:rPr lang="en-GB" dirty="0"/>
              <a:t> </a:t>
            </a:r>
            <a:r>
              <a:rPr lang="en-GB" dirty="0" err="1"/>
              <a:t>aksjepost</a:t>
            </a:r>
            <a:r>
              <a:rPr lang="en-GB" dirty="0"/>
              <a:t> (</a:t>
            </a:r>
            <a:r>
              <a:rPr lang="en-GB" dirty="0" err="1"/>
              <a:t>selger</a:t>
            </a:r>
            <a:r>
              <a:rPr lang="en-GB" dirty="0"/>
              <a:t>)</a:t>
            </a:r>
          </a:p>
        </p:txBody>
      </p:sp>
      <p:sp>
        <p:nvSpPr>
          <p:cNvPr id="6" name="Rektangel 5">
            <a:extLst>
              <a:ext uri="{FF2B5EF4-FFF2-40B4-BE49-F238E27FC236}">
                <a16:creationId xmlns:a16="http://schemas.microsoft.com/office/drawing/2014/main" xmlns="" id="{CD72168A-D14E-40D5-89E7-18770AF2B5BD}"/>
              </a:ext>
            </a:extLst>
          </p:cNvPr>
          <p:cNvSpPr/>
          <p:nvPr/>
        </p:nvSpPr>
        <p:spPr>
          <a:xfrm>
            <a:off x="5246698" y="762368"/>
            <a:ext cx="1738543" cy="8234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Kjøper</a:t>
            </a:r>
            <a:endParaRPr lang="en-GB" dirty="0"/>
          </a:p>
        </p:txBody>
      </p:sp>
      <p:cxnSp>
        <p:nvCxnSpPr>
          <p:cNvPr id="8" name="Rett linje 7">
            <a:extLst>
              <a:ext uri="{FF2B5EF4-FFF2-40B4-BE49-F238E27FC236}">
                <a16:creationId xmlns:a16="http://schemas.microsoft.com/office/drawing/2014/main" xmlns="" id="{12F8A344-907F-4E80-8D0D-CFB1DE435B04}"/>
              </a:ext>
            </a:extLst>
          </p:cNvPr>
          <p:cNvCxnSpPr>
            <a:stCxn id="5" idx="2"/>
            <a:endCxn id="3" idx="0"/>
          </p:cNvCxnSpPr>
          <p:nvPr/>
        </p:nvCxnSpPr>
        <p:spPr>
          <a:xfrm>
            <a:off x="2704358" y="1585772"/>
            <a:ext cx="1738542" cy="13993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Rett linje 9">
            <a:extLst>
              <a:ext uri="{FF2B5EF4-FFF2-40B4-BE49-F238E27FC236}">
                <a16:creationId xmlns:a16="http://schemas.microsoft.com/office/drawing/2014/main" xmlns="" id="{A2A15514-7630-4CA9-B553-527C923C78B2}"/>
              </a:ext>
            </a:extLst>
          </p:cNvPr>
          <p:cNvCxnSpPr>
            <a:stCxn id="6" idx="2"/>
            <a:endCxn id="3" idx="0"/>
          </p:cNvCxnSpPr>
          <p:nvPr/>
        </p:nvCxnSpPr>
        <p:spPr>
          <a:xfrm flipH="1">
            <a:off x="4442900" y="1585772"/>
            <a:ext cx="1673070" cy="139933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Rett pilkobling 11">
            <a:extLst>
              <a:ext uri="{FF2B5EF4-FFF2-40B4-BE49-F238E27FC236}">
                <a16:creationId xmlns:a16="http://schemas.microsoft.com/office/drawing/2014/main" xmlns="" id="{DCFF7526-1608-4AD9-B8DE-A80BC05D8A45}"/>
              </a:ext>
            </a:extLst>
          </p:cNvPr>
          <p:cNvCxnSpPr/>
          <p:nvPr/>
        </p:nvCxnSpPr>
        <p:spPr>
          <a:xfrm>
            <a:off x="3712894" y="1922382"/>
            <a:ext cx="14600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ektangel 18">
            <a:extLst>
              <a:ext uri="{FF2B5EF4-FFF2-40B4-BE49-F238E27FC236}">
                <a16:creationId xmlns:a16="http://schemas.microsoft.com/office/drawing/2014/main" xmlns="" id="{CA0EAA96-0B78-4427-A8CF-123384EF2762}"/>
              </a:ext>
            </a:extLst>
          </p:cNvPr>
          <p:cNvSpPr/>
          <p:nvPr/>
        </p:nvSpPr>
        <p:spPr>
          <a:xfrm>
            <a:off x="1900560" y="2177432"/>
            <a:ext cx="1399526" cy="4634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err="1"/>
              <a:t>Overdragelse</a:t>
            </a:r>
            <a:r>
              <a:rPr lang="en-GB" sz="1400" dirty="0"/>
              <a:t> </a:t>
            </a:r>
            <a:r>
              <a:rPr lang="en-GB" sz="1400" dirty="0" err="1"/>
              <a:t>av</a:t>
            </a:r>
            <a:r>
              <a:rPr lang="en-GB" sz="1400" dirty="0"/>
              <a:t> </a:t>
            </a:r>
            <a:r>
              <a:rPr lang="en-GB" sz="1400" dirty="0" err="1"/>
              <a:t>aksjer</a:t>
            </a:r>
            <a:r>
              <a:rPr lang="en-GB" sz="1400" dirty="0"/>
              <a:t> (0-100%)</a:t>
            </a:r>
          </a:p>
        </p:txBody>
      </p:sp>
      <p:cxnSp>
        <p:nvCxnSpPr>
          <p:cNvPr id="21" name="Rett linje 20">
            <a:extLst>
              <a:ext uri="{FF2B5EF4-FFF2-40B4-BE49-F238E27FC236}">
                <a16:creationId xmlns:a16="http://schemas.microsoft.com/office/drawing/2014/main" xmlns="" id="{90A903FD-F55B-42AF-A025-B85779BA85D7}"/>
              </a:ext>
            </a:extLst>
          </p:cNvPr>
          <p:cNvCxnSpPr>
            <a:stCxn id="3" idx="2"/>
            <a:endCxn id="4" idx="0"/>
          </p:cNvCxnSpPr>
          <p:nvPr/>
        </p:nvCxnSpPr>
        <p:spPr>
          <a:xfrm>
            <a:off x="4442900" y="3808514"/>
            <a:ext cx="1" cy="3573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Rett linje 26">
            <a:extLst>
              <a:ext uri="{FF2B5EF4-FFF2-40B4-BE49-F238E27FC236}">
                <a16:creationId xmlns:a16="http://schemas.microsoft.com/office/drawing/2014/main" xmlns="" id="{6E243C77-9870-4C42-BCF5-06FBB5CF9461}"/>
              </a:ext>
            </a:extLst>
          </p:cNvPr>
          <p:cNvCxnSpPr>
            <a:stCxn id="4" idx="2"/>
            <a:endCxn id="2" idx="0"/>
          </p:cNvCxnSpPr>
          <p:nvPr/>
        </p:nvCxnSpPr>
        <p:spPr>
          <a:xfrm flipH="1">
            <a:off x="4442900" y="4989248"/>
            <a:ext cx="1" cy="34179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00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B28CFCD1-B28B-43AF-88B6-BA85BB80F0A4}"/>
              </a:ext>
            </a:extLst>
          </p:cNvPr>
          <p:cNvSpPr>
            <a:spLocks noGrp="1"/>
          </p:cNvSpPr>
          <p:nvPr>
            <p:ph type="title"/>
          </p:nvPr>
        </p:nvSpPr>
        <p:spPr/>
        <p:txBody>
          <a:bodyPr/>
          <a:lstStyle/>
          <a:p>
            <a:r>
              <a:rPr lang="en-GB" dirty="0"/>
              <a:t>Agenda</a:t>
            </a:r>
          </a:p>
        </p:txBody>
      </p:sp>
      <p:sp>
        <p:nvSpPr>
          <p:cNvPr id="3" name="Plassholder for innhold 2">
            <a:extLst>
              <a:ext uri="{FF2B5EF4-FFF2-40B4-BE49-F238E27FC236}">
                <a16:creationId xmlns:a16="http://schemas.microsoft.com/office/drawing/2014/main" xmlns="" id="{410E5C0B-D5A5-485E-B7D2-3E722F315A57}"/>
              </a:ext>
            </a:extLst>
          </p:cNvPr>
          <p:cNvSpPr>
            <a:spLocks noGrp="1"/>
          </p:cNvSpPr>
          <p:nvPr>
            <p:ph idx="1"/>
          </p:nvPr>
        </p:nvSpPr>
        <p:spPr/>
        <p:txBody>
          <a:bodyPr/>
          <a:lstStyle/>
          <a:p>
            <a:pPr marL="457200" indent="-457200">
              <a:buFont typeface="+mj-lt"/>
              <a:buAutoNum type="arabicPeriod"/>
            </a:pPr>
            <a:r>
              <a:rPr lang="nb-NO" dirty="0"/>
              <a:t>Oversikt over pl. § 10-12</a:t>
            </a:r>
          </a:p>
          <a:p>
            <a:pPr marL="457200" indent="-457200">
              <a:buFont typeface="+mj-lt"/>
              <a:buAutoNum type="arabicPeriod"/>
            </a:pPr>
            <a:endParaRPr lang="nb-NO" dirty="0"/>
          </a:p>
          <a:p>
            <a:pPr marL="457200" indent="-457200">
              <a:buFont typeface="+mj-lt"/>
              <a:buAutoNum type="arabicPeriod"/>
            </a:pPr>
            <a:r>
              <a:rPr lang="nb-NO" dirty="0"/>
              <a:t>Lovtekst og forarbeider</a:t>
            </a:r>
          </a:p>
          <a:p>
            <a:pPr marL="457200" indent="-457200">
              <a:buFont typeface="+mj-lt"/>
              <a:buAutoNum type="arabicPeriod"/>
            </a:pPr>
            <a:endParaRPr lang="nb-NO" dirty="0"/>
          </a:p>
          <a:p>
            <a:pPr marL="457200" indent="-457200">
              <a:buFont typeface="+mj-lt"/>
              <a:buAutoNum type="arabicPeriod"/>
            </a:pPr>
            <a:r>
              <a:rPr lang="nb-NO" dirty="0"/>
              <a:t>Departementets brev av mai 1988 og mai 2018</a:t>
            </a:r>
          </a:p>
          <a:p>
            <a:pPr marL="457200" indent="-457200">
              <a:buFont typeface="+mj-lt"/>
              <a:buAutoNum type="arabicPeriod"/>
            </a:pPr>
            <a:endParaRPr lang="nb-NO" dirty="0"/>
          </a:p>
          <a:p>
            <a:pPr marL="457200" indent="-457200">
              <a:buFont typeface="+mj-lt"/>
              <a:buAutoNum type="arabicPeriod"/>
            </a:pPr>
            <a:r>
              <a:rPr lang="nb-NO" dirty="0"/>
              <a:t>Praksis</a:t>
            </a:r>
          </a:p>
          <a:p>
            <a:pPr marL="457200" indent="-457200">
              <a:buFont typeface="+mj-lt"/>
              <a:buAutoNum type="arabicPeriod"/>
            </a:pPr>
            <a:endParaRPr lang="nb-NO" dirty="0"/>
          </a:p>
          <a:p>
            <a:pPr marL="457200" indent="-457200">
              <a:buFont typeface="+mj-lt"/>
              <a:buAutoNum type="arabicPeriod"/>
            </a:pPr>
            <a:r>
              <a:rPr lang="nb-NO" dirty="0"/>
              <a:t>Oppsummering</a:t>
            </a:r>
          </a:p>
          <a:p>
            <a:pPr marL="457200" indent="-457200">
              <a:buFont typeface="+mj-lt"/>
              <a:buAutoNum type="arabicPeriod"/>
            </a:pPr>
            <a:endParaRPr lang="nb-NO" dirty="0"/>
          </a:p>
          <a:p>
            <a:pPr marL="457200" indent="-457200">
              <a:buFont typeface="+mj-lt"/>
              <a:buAutoNum type="arabicPeriod"/>
            </a:pPr>
            <a:r>
              <a:rPr lang="nb-NO" dirty="0"/>
              <a:t>Avsluttende kommentarer</a:t>
            </a:r>
          </a:p>
          <a:p>
            <a:pPr marL="0" indent="0"/>
            <a:endParaRPr lang="en-GB" dirty="0"/>
          </a:p>
        </p:txBody>
      </p:sp>
      <p:pic>
        <p:nvPicPr>
          <p:cNvPr id="4" name="Picture 4" descr="Det Oslo-baserte oljeselskapet Tellus Petroleum blir en del av Sequa Petroleum og blar opp over fem milliarder for andeler på sokkelen. Tyske Wintershall er motpart. Arkivfoto fra Nordsjøen. Foto: Gunnar Blöndal">
            <a:extLst>
              <a:ext uri="{FF2B5EF4-FFF2-40B4-BE49-F238E27FC236}">
                <a16:creationId xmlns:a16="http://schemas.microsoft.com/office/drawing/2014/main" xmlns="" id="{85F1EA56-AE21-4355-9AE1-BDBF4270E6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71" t="254" r="57135" b="-254"/>
          <a:stretch/>
        </p:blipFill>
        <p:spPr bwMode="auto">
          <a:xfrm>
            <a:off x="5392397" y="0"/>
            <a:ext cx="37516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64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DCF7461-E6A8-4E17-BFAE-96FE94DE38F9}"/>
              </a:ext>
            </a:extLst>
          </p:cNvPr>
          <p:cNvSpPr>
            <a:spLocks noGrp="1"/>
          </p:cNvSpPr>
          <p:nvPr>
            <p:ph type="title"/>
          </p:nvPr>
        </p:nvSpPr>
        <p:spPr>
          <a:xfrm>
            <a:off x="332912" y="2191063"/>
            <a:ext cx="8229600" cy="1143000"/>
          </a:xfrm>
        </p:spPr>
        <p:txBody>
          <a:bodyPr/>
          <a:lstStyle/>
          <a:p>
            <a:pPr algn="ctr"/>
            <a:r>
              <a:rPr lang="nb-NO" dirty="0"/>
              <a:t>1. Oversikt over pl. § 10-12</a:t>
            </a:r>
          </a:p>
        </p:txBody>
      </p:sp>
      <p:pic>
        <p:nvPicPr>
          <p:cNvPr id="3" name="Picture 2" descr="Bilderesultat for tredjepartsforskriften">
            <a:extLst>
              <a:ext uri="{FF2B5EF4-FFF2-40B4-BE49-F238E27FC236}">
                <a16:creationId xmlns:a16="http://schemas.microsoft.com/office/drawing/2014/main" xmlns="" id="{FC012776-63A6-41FA-95E2-11C42A0984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98" b="6952"/>
          <a:stretch/>
        </p:blipFill>
        <p:spPr bwMode="auto">
          <a:xfrm>
            <a:off x="0" y="4687410"/>
            <a:ext cx="9144000" cy="169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64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3200" dirty="0"/>
              <a:t>Petroleumsloven § 10-12</a:t>
            </a:r>
          </a:p>
        </p:txBody>
      </p:sp>
      <p:sp>
        <p:nvSpPr>
          <p:cNvPr id="4" name="Plassholder for innhold 3"/>
          <p:cNvSpPr>
            <a:spLocks noGrp="1"/>
          </p:cNvSpPr>
          <p:nvPr>
            <p:ph sz="half" idx="1"/>
          </p:nvPr>
        </p:nvSpPr>
        <p:spPr>
          <a:xfrm>
            <a:off x="457200" y="1565365"/>
            <a:ext cx="7706412" cy="4765089"/>
          </a:xfrm>
        </p:spPr>
        <p:txBody>
          <a:bodyPr>
            <a:normAutofit/>
          </a:bodyPr>
          <a:lstStyle/>
          <a:p>
            <a:endParaRPr lang="en-GB" sz="1600" dirty="0"/>
          </a:p>
          <a:p>
            <a:pPr marL="457200" lvl="1" indent="0">
              <a:buNone/>
            </a:pPr>
            <a:r>
              <a:rPr lang="nb-NO" sz="1800" i="1" u="sng" dirty="0"/>
              <a:t>Overdragelse</a:t>
            </a:r>
            <a:r>
              <a:rPr lang="nb-NO" sz="1800" i="1" dirty="0"/>
              <a:t> av en </a:t>
            </a:r>
            <a:r>
              <a:rPr lang="nb-NO" sz="1800" i="1" u="sng" dirty="0"/>
              <a:t>tillatelse</a:t>
            </a:r>
            <a:r>
              <a:rPr lang="nb-NO" sz="1800" i="1" dirty="0"/>
              <a:t> eller andel i tillatelse </a:t>
            </a:r>
            <a:r>
              <a:rPr lang="nb-NO" sz="1800" i="1" u="sng" dirty="0"/>
              <a:t>til petroleumsvirksomhet</a:t>
            </a:r>
            <a:r>
              <a:rPr lang="nb-NO" sz="1800" i="1" dirty="0"/>
              <a:t>, </a:t>
            </a:r>
            <a:r>
              <a:rPr lang="nb-NO" sz="1800" i="1" u="sng" dirty="0"/>
              <a:t>kan ikke skje</a:t>
            </a:r>
            <a:r>
              <a:rPr lang="nb-NO" sz="1800" i="1" dirty="0"/>
              <a:t> uten samtykke av departementet. Det samme gjelder annen direkte eller </a:t>
            </a:r>
            <a:r>
              <a:rPr lang="nb-NO" sz="1800" i="1" u="sng" dirty="0"/>
              <a:t>indirekte interesseoverføring </a:t>
            </a:r>
            <a:r>
              <a:rPr lang="nb-NO" sz="1800" i="1" dirty="0"/>
              <a:t>eller deltakelse i tillatelsen, herunder bl.a. overdragelse av aksjeposter og andre eierandeler </a:t>
            </a:r>
            <a:r>
              <a:rPr lang="nb-NO" sz="1800" i="1" u="sng" dirty="0"/>
              <a:t>som kan gi bestemmende innflytelse</a:t>
            </a:r>
            <a:r>
              <a:rPr lang="nb-NO" sz="1800" i="1" dirty="0"/>
              <a:t> over en rettighetshaver som innehar andel i en tillatelse.</a:t>
            </a:r>
          </a:p>
          <a:p>
            <a:pPr marL="457200" lvl="1" indent="0">
              <a:buNone/>
            </a:pPr>
            <a:endParaRPr lang="nb-NO" sz="1800" i="1" dirty="0"/>
          </a:p>
          <a:p>
            <a:pPr marL="457200" lvl="1" indent="0">
              <a:buNone/>
            </a:pPr>
            <a:r>
              <a:rPr lang="nb-NO" sz="1800" i="1" dirty="0"/>
              <a:t>Overdragelse av rettighetshavergruppens eiendomsrett til faste innretninger kan ikke skje uten departementets samtykke. Det samme gjelder stiftelse av pant i innretning som i henhold til tillatelse etter denne lov er plassert på land eller sjøgrunn undergitt privat eiendomsrett.</a:t>
            </a:r>
          </a:p>
          <a:p>
            <a:pPr marL="457200" lvl="1" indent="0">
              <a:buNone/>
            </a:pPr>
            <a:endParaRPr lang="nb-NO" sz="1800" i="1" dirty="0"/>
          </a:p>
          <a:p>
            <a:pPr marL="457200" lvl="1" indent="0">
              <a:buNone/>
            </a:pPr>
            <a:r>
              <a:rPr lang="nb-NO" sz="1800" i="1" dirty="0"/>
              <a:t>Departementet kan i særlige tilfeller bestemme at det skal betales avgift for overdragelsen.</a:t>
            </a:r>
          </a:p>
          <a:p>
            <a:pPr marL="457200" lvl="1" indent="0">
              <a:buNone/>
            </a:pPr>
            <a:endParaRPr lang="nb-NO" sz="1600" i="1" dirty="0"/>
          </a:p>
          <a:p>
            <a:endParaRPr lang="en-GB" sz="1600" dirty="0"/>
          </a:p>
          <a:p>
            <a:pPr lvl="1"/>
            <a:endParaRPr lang="en-GB" sz="1400" dirty="0"/>
          </a:p>
          <a:p>
            <a:endParaRPr lang="en-GB" sz="2000" dirty="0"/>
          </a:p>
        </p:txBody>
      </p:sp>
    </p:spTree>
    <p:extLst>
      <p:ext uri="{BB962C8B-B14F-4D97-AF65-F5344CB8AC3E}">
        <p14:creationId xmlns:p14="http://schemas.microsoft.com/office/powerpoint/2010/main" val="22148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
            </a:r>
            <a:br>
              <a:rPr lang="nb-NO" sz="3200" dirty="0"/>
            </a:br>
            <a:r>
              <a:rPr lang="nb-NO" sz="3200" dirty="0"/>
              <a:t>Når kreves departementets samtykke? </a:t>
            </a:r>
          </a:p>
        </p:txBody>
      </p:sp>
      <p:sp>
        <p:nvSpPr>
          <p:cNvPr id="4" name="Plassholder for innhold 3"/>
          <p:cNvSpPr>
            <a:spLocks noGrp="1"/>
          </p:cNvSpPr>
          <p:nvPr>
            <p:ph sz="half" idx="1"/>
          </p:nvPr>
        </p:nvSpPr>
        <p:spPr>
          <a:xfrm>
            <a:off x="457200" y="1565365"/>
            <a:ext cx="7528561" cy="4765089"/>
          </a:xfrm>
        </p:spPr>
        <p:txBody>
          <a:bodyPr>
            <a:normAutofit/>
          </a:bodyPr>
          <a:lstStyle/>
          <a:p>
            <a:endParaRPr lang="nb-NO" sz="1600" dirty="0"/>
          </a:p>
          <a:p>
            <a:pPr marL="0" indent="0">
              <a:buNone/>
            </a:pPr>
            <a:r>
              <a:rPr lang="nb-NO" sz="2000" b="1" i="1" dirty="0"/>
              <a:t>“Overdragelse av en tillatelse… [eller] … annen direkte eller indirekte interesseoverføring eller deltakelse i tillatelsen”</a:t>
            </a:r>
          </a:p>
          <a:p>
            <a:endParaRPr lang="nb-NO" sz="1600" dirty="0"/>
          </a:p>
          <a:p>
            <a:r>
              <a:rPr lang="nb-NO" sz="1800" dirty="0"/>
              <a:t>Overføring av eierbeføyelser etter samarbeidsavtalen (direkte) </a:t>
            </a:r>
          </a:p>
          <a:p>
            <a:pPr lvl="1"/>
            <a:r>
              <a:rPr lang="nb-NO" sz="1800" dirty="0"/>
              <a:t>Overdragelse av andel i tillatelse</a:t>
            </a:r>
          </a:p>
          <a:p>
            <a:pPr marL="457200" lvl="1" indent="0">
              <a:buNone/>
            </a:pPr>
            <a:endParaRPr lang="nb-NO" sz="1800" dirty="0"/>
          </a:p>
          <a:p>
            <a:r>
              <a:rPr lang="nb-NO" sz="1800" dirty="0"/>
              <a:t>Overføring av eierbeføyelser </a:t>
            </a:r>
            <a:r>
              <a:rPr lang="nb-NO" sz="1800" dirty="0" smtClean="0"/>
              <a:t>etter </a:t>
            </a:r>
            <a:r>
              <a:rPr lang="nb-NO" sz="1800" dirty="0"/>
              <a:t>selskapslovgivning (indirekte)</a:t>
            </a:r>
          </a:p>
          <a:p>
            <a:pPr lvl="1"/>
            <a:r>
              <a:rPr lang="nb-NO" sz="1800" dirty="0"/>
              <a:t>Overdragelse av aksjer/selskapsandeler, fusjon/fisjon etc.</a:t>
            </a:r>
          </a:p>
          <a:p>
            <a:pPr marL="457200" lvl="1" indent="0">
              <a:buNone/>
            </a:pPr>
            <a:endParaRPr lang="nb-NO" sz="1800" dirty="0"/>
          </a:p>
          <a:p>
            <a:r>
              <a:rPr lang="nb-NO" sz="1800" dirty="0"/>
              <a:t>Overføring av selskapsrettslige eierbeføyelser etter avtale (indirekte)</a:t>
            </a:r>
          </a:p>
          <a:p>
            <a:pPr lvl="1"/>
            <a:r>
              <a:rPr lang="nb-NO" sz="1800" dirty="0" smtClean="0"/>
              <a:t>Overføring eller etablering av avtalebaserte eierbeføyelser</a:t>
            </a:r>
          </a:p>
          <a:p>
            <a:pPr lvl="1"/>
            <a:endParaRPr lang="nb-NO" sz="1800" dirty="0" smtClean="0"/>
          </a:p>
          <a:p>
            <a:pPr marL="400050"/>
            <a:r>
              <a:rPr lang="en-US" sz="1800" dirty="0" smtClean="0"/>
              <a:t>De-facto </a:t>
            </a:r>
            <a:r>
              <a:rPr lang="en-US" sz="1800" dirty="0" err="1" smtClean="0"/>
              <a:t>overføring</a:t>
            </a:r>
            <a:r>
              <a:rPr lang="en-US" sz="1800" dirty="0" smtClean="0"/>
              <a:t> </a:t>
            </a:r>
            <a:r>
              <a:rPr lang="en-US" sz="1800" dirty="0" err="1" smtClean="0"/>
              <a:t>eller</a:t>
            </a:r>
            <a:r>
              <a:rPr lang="en-US" sz="1800" dirty="0" smtClean="0"/>
              <a:t> </a:t>
            </a:r>
            <a:r>
              <a:rPr lang="en-US" sz="1800" dirty="0" err="1" smtClean="0"/>
              <a:t>etablering</a:t>
            </a:r>
            <a:r>
              <a:rPr lang="en-US" sz="1800" dirty="0" smtClean="0"/>
              <a:t> </a:t>
            </a:r>
            <a:r>
              <a:rPr lang="en-US" sz="1800" dirty="0" err="1" smtClean="0"/>
              <a:t>av</a:t>
            </a:r>
            <a:r>
              <a:rPr lang="en-US" sz="1800" dirty="0" smtClean="0"/>
              <a:t> </a:t>
            </a:r>
            <a:r>
              <a:rPr lang="en-US" sz="1800" dirty="0" err="1" smtClean="0"/>
              <a:t>eierbeføyelser</a:t>
            </a:r>
            <a:r>
              <a:rPr lang="en-US" sz="1800" dirty="0" smtClean="0"/>
              <a:t> (</a:t>
            </a:r>
            <a:r>
              <a:rPr lang="en-US" sz="1800" dirty="0" err="1" smtClean="0"/>
              <a:t>indirekte</a:t>
            </a:r>
            <a:r>
              <a:rPr lang="en-US" sz="1800" dirty="0" smtClean="0"/>
              <a:t>)</a:t>
            </a:r>
            <a:endParaRPr lang="en-GB" sz="1800" dirty="0"/>
          </a:p>
          <a:p>
            <a:endParaRPr lang="en-GB" sz="1200" dirty="0"/>
          </a:p>
        </p:txBody>
      </p:sp>
    </p:spTree>
    <p:extLst>
      <p:ext uri="{BB962C8B-B14F-4D97-AF65-F5344CB8AC3E}">
        <p14:creationId xmlns:p14="http://schemas.microsoft.com/office/powerpoint/2010/main" val="389008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i="1" dirty="0"/>
              <a:t>«tillatelse til petroleumsvirksomhet»</a:t>
            </a:r>
            <a:endParaRPr lang="en-GB" sz="3200" dirty="0"/>
          </a:p>
        </p:txBody>
      </p:sp>
      <p:sp>
        <p:nvSpPr>
          <p:cNvPr id="4" name="Plassholder for innhold 3"/>
          <p:cNvSpPr>
            <a:spLocks noGrp="1"/>
          </p:cNvSpPr>
          <p:nvPr>
            <p:ph sz="half" idx="1"/>
          </p:nvPr>
        </p:nvSpPr>
        <p:spPr>
          <a:xfrm>
            <a:off x="457200" y="1155282"/>
            <a:ext cx="7847814" cy="4765089"/>
          </a:xfrm>
        </p:spPr>
        <p:txBody>
          <a:bodyPr>
            <a:normAutofit/>
          </a:bodyPr>
          <a:lstStyle/>
          <a:p>
            <a:endParaRPr lang="nb-NO" sz="1800" dirty="0"/>
          </a:p>
          <a:p>
            <a:r>
              <a:rPr lang="nb-NO" sz="1800" dirty="0"/>
              <a:t>Petroleumsloven § 1-3 </a:t>
            </a:r>
            <a:r>
              <a:rPr lang="nb-NO" sz="1800" dirty="0" err="1"/>
              <a:t>ref</a:t>
            </a:r>
            <a:r>
              <a:rPr lang="nb-NO" sz="1800" dirty="0"/>
              <a:t> § 1-6 c)</a:t>
            </a:r>
          </a:p>
          <a:p>
            <a:pPr lvl="1"/>
            <a:r>
              <a:rPr lang="nb-NO" sz="1800" dirty="0"/>
              <a:t>Tillatelse til all virksomhet </a:t>
            </a:r>
            <a:r>
              <a:rPr lang="nb-NO" sz="1800" i="1" dirty="0"/>
              <a:t>“.. knyttet til undersjøiske petroleumsforekomster, herunder undersøkelse, leteboring, utvinning, transport, utnyttelse og avslutning samt planlegging av slike aktiviteter..”</a:t>
            </a:r>
          </a:p>
          <a:p>
            <a:pPr marL="457200" lvl="1" indent="0">
              <a:buNone/>
            </a:pPr>
            <a:endParaRPr lang="nb-NO" sz="1800" i="1" dirty="0"/>
          </a:p>
          <a:p>
            <a:r>
              <a:rPr lang="nb-NO" sz="1800" dirty="0"/>
              <a:t>Fokus på utvinningstillatelser</a:t>
            </a:r>
          </a:p>
          <a:p>
            <a:pPr lvl="1"/>
            <a:endParaRPr lang="en-GB" sz="1400" dirty="0"/>
          </a:p>
          <a:p>
            <a:endParaRPr lang="en-GB" sz="2000" dirty="0"/>
          </a:p>
        </p:txBody>
      </p:sp>
      <p:pic>
        <p:nvPicPr>
          <p:cNvPr id="6" name="Bilde 5">
            <a:extLst>
              <a:ext uri="{FF2B5EF4-FFF2-40B4-BE49-F238E27FC236}">
                <a16:creationId xmlns:a16="http://schemas.microsoft.com/office/drawing/2014/main" xmlns="" id="{E1853086-6D18-4D4E-A5AB-36C254F538FE}"/>
              </a:ext>
            </a:extLst>
          </p:cNvPr>
          <p:cNvPicPr>
            <a:picLocks noChangeAspect="1"/>
          </p:cNvPicPr>
          <p:nvPr/>
        </p:nvPicPr>
        <p:blipFill rotWithShape="1">
          <a:blip r:embed="rId3">
            <a:extLst>
              <a:ext uri="{28A0092B-C50C-407E-A947-70E740481C1C}">
                <a14:useLocalDpi xmlns:a14="http://schemas.microsoft.com/office/drawing/2010/main" val="0"/>
              </a:ext>
            </a:extLst>
          </a:blip>
          <a:srcRect t="45437"/>
          <a:stretch/>
        </p:blipFill>
        <p:spPr>
          <a:xfrm>
            <a:off x="0" y="4185500"/>
            <a:ext cx="9144000" cy="2196439"/>
          </a:xfrm>
          <a:prstGeom prst="rect">
            <a:avLst/>
          </a:prstGeom>
        </p:spPr>
      </p:pic>
    </p:spTree>
    <p:extLst>
      <p:ext uri="{BB962C8B-B14F-4D97-AF65-F5344CB8AC3E}">
        <p14:creationId xmlns:p14="http://schemas.microsoft.com/office/powerpoint/2010/main" val="23953129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F26C84CB7695741AF62C940ED0AD665" ma:contentTypeVersion="26" ma:contentTypeDescription="Opprett et nytt dokument." ma:contentTypeScope="" ma:versionID="d001940ca7a55e5d68a73a64bbf5c628">
  <xsd:schema xmlns:xsd="http://www.w3.org/2001/XMLSchema" xmlns:xs="http://www.w3.org/2001/XMLSchema" xmlns:p="http://schemas.microsoft.com/office/2006/metadata/properties" xmlns:ns2="54ad825e-1c61-456b-8bfa-00c3ebfe686d" xmlns:ns3="f7bf4d9e-570f-4b36-926f-4a6706a1fdac" targetNamespace="http://schemas.microsoft.com/office/2006/metadata/properties" ma:root="true" ma:fieldsID="9b3faac03b717bcecf5cd6515917bd37" ns2:_="" ns3:_="">
    <xsd:import namespace="54ad825e-1c61-456b-8bfa-00c3ebfe686d"/>
    <xsd:import namespace="f7bf4d9e-570f-4b36-926f-4a6706a1fdac"/>
    <xsd:element name="properties">
      <xsd:complexType>
        <xsd:sequence>
          <xsd:element name="documentManagement">
            <xsd:complexType>
              <xsd:all>
                <xsd:element ref="ns2:TaxCatchAll" minOccurs="0"/>
                <xsd:element ref="ns2:TaxCatchAllLabel" minOccurs="0"/>
                <xsd:element ref="ns2:SharedWithUsers" minOccurs="0"/>
                <xsd:element ref="ns2:SharedWithDetails" minOccurs="0"/>
                <xsd:element ref="ns2:_dlc_DocId" minOccurs="0"/>
                <xsd:element ref="ns2:_dlc_DocIdUrl" minOccurs="0"/>
                <xsd:element ref="ns2:_dlc_DocIdPersistId" minOccurs="0"/>
                <xsd:element ref="ns2:Document_x0020_Assigned_x0020_To" minOccurs="0"/>
                <xsd:element ref="ns2:pcd842134dad4eb585b9f864912e152f" minOccurs="0"/>
                <xsd:element ref="ns2:cdba88835eb94d6aa6072f769d536ad3" minOccurs="0"/>
                <xsd:element ref="ns2:h2ab6836cb26454d8b2670efa1f927d2" minOccurs="0"/>
                <xsd:element ref="ns2:a7a8cc8b6c1a4b72ae2e7719cc56d02a" minOccurs="0"/>
                <xsd:element ref="ns2:d327fbc719b84a57ba756356b8e518e9" minOccurs="0"/>
                <xsd:element ref="ns2:ic8cff0f5f8b4bb29c63673bac4d7951"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d825e-1c61-456b-8bfa-00c3ebfe686d"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f8a15147-f810-415b-aefc-101434547d4f}" ma:internalName="TaxCatchAll" ma:showField="CatchAllData" ma:web="54ad825e-1c61-456b-8bfa-00c3ebfe686d">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f8a15147-f810-415b-aefc-101434547d4f}" ma:internalName="TaxCatchAllLabel" ma:readOnly="true" ma:showField="CatchAllDataLabel" ma:web="54ad825e-1c61-456b-8bfa-00c3ebfe686d">
      <xsd:complexType>
        <xsd:complexContent>
          <xsd:extension base="dms:MultiChoiceLookup">
            <xsd:sequence>
              <xsd:element name="Value" type="dms:Lookup" maxOccurs="unbounded" minOccurs="0" nillable="true"/>
            </xsd:sequence>
          </xsd:extension>
        </xsd:complexContent>
      </xsd:complexType>
    </xsd:element>
    <xsd:element name="SharedWithUsers" ma:index="10"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description="" ma:internalName="SharedWithDetails" ma:readOnly="true">
      <xsd:simpleType>
        <xsd:restriction base="dms:Note">
          <xsd:maxLength value="255"/>
        </xsd:restriction>
      </xsd:simpleType>
    </xsd:element>
    <xsd:element name="_dlc_DocId" ma:index="12" nillable="true" ma:displayName="Dokument-ID-verdi" ma:description="Verdien for dokument-IDen som er tilordnet elementet." ma:internalName="_dlc_DocId" ma:readOnly="true">
      <xsd:simpleType>
        <xsd:restriction base="dms:Text"/>
      </xsd:simpleType>
    </xsd:element>
    <xsd:element name="_dlc_DocIdUrl" ma:index="13"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Document_x0020_Assigned_x0020_To" ma:index="15" nillable="true" ma:displayName="Document Assigned To" ma:list="UserInfo" ma:SearchPeopleOnly="false" ma:SharePointGroup="0" ma:internalName="Document_x0020_Assigned_x0020_To"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cd842134dad4eb585b9f864912e152f" ma:index="16" nillable="true" ma:taxonomy="true" ma:internalName="pcd842134dad4eb585b9f864912e152f" ma:taxonomyFieldName="Document_x0020_Type" ma:displayName="Document Type" ma:default="" ma:fieldId="{9cd84213-4dad-4eb5-85b9-f864912e152f}" ma:sspId="abad1736-532c-4ae3-a877-ee33db63da57" ma:termSetId="b0c989bf-2b3a-43a7-bf94-c6f31ec2bfd0" ma:anchorId="00000000-0000-0000-0000-000000000000" ma:open="true" ma:isKeyword="false">
      <xsd:complexType>
        <xsd:sequence>
          <xsd:element ref="pc:Terms" minOccurs="0" maxOccurs="1"/>
        </xsd:sequence>
      </xsd:complexType>
    </xsd:element>
    <xsd:element name="cdba88835eb94d6aa6072f769d536ad3" ma:index="18" nillable="true" ma:taxonomy="true" ma:internalName="cdba88835eb94d6aa6072f769d536ad3" ma:taxonomyFieldName="Agreement_x0020_Type" ma:displayName="Agreement Type" ma:default="" ma:fieldId="{cdba8883-5eb9-4d6a-a607-2f769d536ad3}" ma:taxonomyMulti="true" ma:sspId="abad1736-532c-4ae3-a877-ee33db63da57" ma:termSetId="a3d7540e-2221-46ad-8b17-fdbcd8cedb1a" ma:anchorId="00000000-0000-0000-0000-000000000000" ma:open="true" ma:isKeyword="false">
      <xsd:complexType>
        <xsd:sequence>
          <xsd:element ref="pc:Terms" minOccurs="0" maxOccurs="1"/>
        </xsd:sequence>
      </xsd:complexType>
    </xsd:element>
    <xsd:element name="h2ab6836cb26454d8b2670efa1f927d2" ma:index="20" nillable="true" ma:taxonomy="true" ma:internalName="h2ab6836cb26454d8b2670efa1f927d2" ma:taxonomyFieldName="Region" ma:displayName="Region" ma:default="" ma:fieldId="{12ab6836-cb26-454d-8b26-70efa1f927d2}" ma:sspId="abad1736-532c-4ae3-a877-ee33db63da57" ma:termSetId="7a0d504b-ea90-4e2d-9302-902e08dad451" ma:anchorId="00000000-0000-0000-0000-000000000000" ma:open="true" ma:isKeyword="false">
      <xsd:complexType>
        <xsd:sequence>
          <xsd:element ref="pc:Terms" minOccurs="0" maxOccurs="1"/>
        </xsd:sequence>
      </xsd:complexType>
    </xsd:element>
    <xsd:element name="a7a8cc8b6c1a4b72ae2e7719cc56d02a" ma:index="22" nillable="true" ma:taxonomy="true" ma:internalName="a7a8cc8b6c1a4b72ae2e7719cc56d02a" ma:taxonomyFieldName="Case_x0020_Status" ma:displayName="Case Status" ma:default="1;#Open|944ed749-27dd-4c3d-92e5-78db666da2f2" ma:fieldId="{a7a8cc8b-6c1a-4b72-ae2e-7719cc56d02a}" ma:sspId="abad1736-532c-4ae3-a877-ee33db63da57" ma:termSetId="15007e64-0389-46f5-9695-7d2a782d3d74" ma:anchorId="00000000-0000-0000-0000-000000000000" ma:open="false" ma:isKeyword="false">
      <xsd:complexType>
        <xsd:sequence>
          <xsd:element ref="pc:Terms" minOccurs="0" maxOccurs="1"/>
        </xsd:sequence>
      </xsd:complexType>
    </xsd:element>
    <xsd:element name="d327fbc719b84a57ba756356b8e518e9" ma:index="24" nillable="true" ma:taxonomy="true" ma:internalName="d327fbc719b84a57ba756356b8e518e9" ma:taxonomyFieldName="Client_x0020_Number" ma:displayName="Client Number" ma:default="" ma:fieldId="{d327fbc7-19b8-4a57-ba75-6356b8e518e9}" ma:sspId="abad1736-532c-4ae3-a877-ee33db63da57" ma:termSetId="da3c71da-0239-4d8c-9c04-66d98c9eadd7" ma:anchorId="00000000-0000-0000-0000-000000000000" ma:open="true" ma:isKeyword="false">
      <xsd:complexType>
        <xsd:sequence>
          <xsd:element ref="pc:Terms" minOccurs="0" maxOccurs="1"/>
        </xsd:sequence>
      </xsd:complexType>
    </xsd:element>
    <xsd:element name="ic8cff0f5f8b4bb29c63673bac4d7951" ma:index="26" nillable="true" ma:taxonomy="true" ma:internalName="ic8cff0f5f8b4bb29c63673bac4d7951" ma:taxonomyFieldName="Client" ma:displayName="Client" ma:default="" ma:fieldId="{2c8cff0f-5f8b-4bb2-9c63-673bac4d7951}" ma:sspId="abad1736-532c-4ae3-a877-ee33db63da57" ma:termSetId="ae1e027b-94a3-4953-8a43-d04f11a32fe2" ma:anchorId="00000000-0000-0000-0000-000000000000" ma:open="true" ma:isKeyword="false">
      <xsd:complexType>
        <xsd:sequence>
          <xsd:element ref="pc:Terms" minOccurs="0" maxOccurs="1"/>
        </xsd:sequence>
      </xsd:complexType>
    </xsd:element>
    <xsd:element name="LastSharedByUser" ma:index="28" nillable="true" ma:displayName="Sist delt etter bruker" ma:description="" ma:internalName="LastSharedByUser" ma:readOnly="true">
      <xsd:simpleType>
        <xsd:restriction base="dms:Note">
          <xsd:maxLength value="255"/>
        </xsd:restriction>
      </xsd:simpleType>
    </xsd:element>
    <xsd:element name="LastSharedByTime" ma:index="29"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7bf4d9e-570f-4b36-926f-4a6706a1fdac" elementFormDefault="qualified">
    <xsd:import namespace="http://schemas.microsoft.com/office/2006/documentManagement/types"/>
    <xsd:import namespace="http://schemas.microsoft.com/office/infopath/2007/PartnerControls"/>
    <xsd:element name="MediaServiceMetadata" ma:index="30" nillable="true" ma:displayName="MediaServiceMetadata" ma:description="" ma:hidden="true" ma:internalName="MediaServiceMetadata" ma:readOnly="true">
      <xsd:simpleType>
        <xsd:restriction base="dms:Note"/>
      </xsd:simpleType>
    </xsd:element>
    <xsd:element name="MediaServiceFastMetadata" ma:index="31" nillable="true" ma:displayName="MediaServiceFastMetadata" ma:description="" ma:hidden="true" ma:internalName="MediaServiceFastMetadata" ma:readOnly="true">
      <xsd:simpleType>
        <xsd:restriction base="dms:Note"/>
      </xsd:simpleType>
    </xsd:element>
    <xsd:element name="MediaServiceDateTaken" ma:index="32" nillable="true" ma:displayName="MediaServiceDateTaken" ma:description="" ma:hidden="true" ma:internalName="MediaServiceDateTaken" ma:readOnly="true">
      <xsd:simpleType>
        <xsd:restriction base="dms:Text"/>
      </xsd:simpleType>
    </xsd:element>
    <xsd:element name="MediaServiceAutoTags" ma:index="3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4ad825e-1c61-456b-8bfa-00c3ebfe686d">
      <Value>1</Value>
    </TaxCatchAll>
    <Document_x0020_Assigned_x0020_To xmlns="54ad825e-1c61-456b-8bfa-00c3ebfe686d">
      <UserInfo>
        <DisplayName/>
        <AccountId xsi:nil="true"/>
        <AccountType/>
      </UserInfo>
    </Document_x0020_Assigned_x0020_To>
    <pcd842134dad4eb585b9f864912e152f xmlns="54ad825e-1c61-456b-8bfa-00c3ebfe686d">
      <Terms xmlns="http://schemas.microsoft.com/office/infopath/2007/PartnerControls"/>
    </pcd842134dad4eb585b9f864912e152f>
    <h2ab6836cb26454d8b2670efa1f927d2 xmlns="54ad825e-1c61-456b-8bfa-00c3ebfe686d">
      <Terms xmlns="http://schemas.microsoft.com/office/infopath/2007/PartnerControls"/>
    </h2ab6836cb26454d8b2670efa1f927d2>
    <cdba88835eb94d6aa6072f769d536ad3 xmlns="54ad825e-1c61-456b-8bfa-00c3ebfe686d">
      <Terms xmlns="http://schemas.microsoft.com/office/infopath/2007/PartnerControls"/>
    </cdba88835eb94d6aa6072f769d536ad3>
    <_dlc_DocId xmlns="54ad825e-1c61-456b-8bfa-00c3ebfe686d">CASE-654808706-993</_dlc_DocId>
    <_dlc_DocIdUrl xmlns="54ad825e-1c61-456b-8bfa-00c3ebfe686d">
      <Url>https://micheletlaw.sharepoint.com/_layouts/15/DocIdRedir.aspx?ID=CASE-654808706-993</Url>
      <Description>CASE-654808706-993</Description>
    </_dlc_DocIdUrl>
    <a7a8cc8b6c1a4b72ae2e7719cc56d02a xmlns="54ad825e-1c61-456b-8bfa-00c3ebfe686d">
      <Terms xmlns="http://schemas.microsoft.com/office/infopath/2007/PartnerControls">
        <TermInfo xmlns="http://schemas.microsoft.com/office/infopath/2007/PartnerControls">
          <TermName xmlns="http://schemas.microsoft.com/office/infopath/2007/PartnerControls">Open</TermName>
          <TermId xmlns="http://schemas.microsoft.com/office/infopath/2007/PartnerControls">944ed749-27dd-4c3d-92e5-78db666da2f2</TermId>
        </TermInfo>
      </Terms>
    </a7a8cc8b6c1a4b72ae2e7719cc56d02a>
    <d327fbc719b84a57ba756356b8e518e9 xmlns="54ad825e-1c61-456b-8bfa-00c3ebfe686d">
      <Terms xmlns="http://schemas.microsoft.com/office/infopath/2007/PartnerControls"/>
    </d327fbc719b84a57ba756356b8e518e9>
    <ic8cff0f5f8b4bb29c63673bac4d7951 xmlns="54ad825e-1c61-456b-8bfa-00c3ebfe686d">
      <Terms xmlns="http://schemas.microsoft.com/office/infopath/2007/PartnerControls"/>
    </ic8cff0f5f8b4bb29c63673bac4d795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0768CC9-0205-44CD-8832-A4491E213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d825e-1c61-456b-8bfa-00c3ebfe686d"/>
    <ds:schemaRef ds:uri="f7bf4d9e-570f-4b36-926f-4a6706a1f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D4BCFB-4DF5-4785-AF89-53C9E56E0F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4ad825e-1c61-456b-8bfa-00c3ebfe686d"/>
    <ds:schemaRef ds:uri="f7bf4d9e-570f-4b36-926f-4a6706a1fdac"/>
    <ds:schemaRef ds:uri="http://www.w3.org/XML/1998/namespace"/>
    <ds:schemaRef ds:uri="http://purl.org/dc/dcmitype/"/>
  </ds:schemaRefs>
</ds:datastoreItem>
</file>

<file path=customXml/itemProps3.xml><?xml version="1.0" encoding="utf-8"?>
<ds:datastoreItem xmlns:ds="http://schemas.openxmlformats.org/officeDocument/2006/customXml" ds:itemID="{69A328F3-C96C-49D3-9FF1-08AEDE6E9255}">
  <ds:schemaRefs>
    <ds:schemaRef ds:uri="http://schemas.microsoft.com/sharepoint/v3/contenttype/forms"/>
  </ds:schemaRefs>
</ds:datastoreItem>
</file>

<file path=customXml/itemProps4.xml><?xml version="1.0" encoding="utf-8"?>
<ds:datastoreItem xmlns:ds="http://schemas.openxmlformats.org/officeDocument/2006/customXml" ds:itemID="{1424CC88-B1BF-4C57-9EA8-2D6412D39E2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21243</TotalTime>
  <Words>1327</Words>
  <Application>Microsoft Office PowerPoint</Application>
  <PresentationFormat>Skjermfremvisning (4:3)</PresentationFormat>
  <Paragraphs>279</Paragraphs>
  <Slides>33</Slides>
  <Notes>33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33</vt:i4>
      </vt:variant>
    </vt:vector>
  </HeadingPairs>
  <TitlesOfParts>
    <vt:vector size="38" baseType="lpstr">
      <vt:lpstr>Arial</vt:lpstr>
      <vt:lpstr>Calibri</vt:lpstr>
      <vt:lpstr>Times</vt:lpstr>
      <vt:lpstr>Times New Roman</vt:lpstr>
      <vt:lpstr>Office-tema</vt:lpstr>
      <vt:lpstr>Petroleumsloven § 10-12 Samtykke til overdragelser</vt:lpstr>
      <vt:lpstr>PowerPoint-presentasjon</vt:lpstr>
      <vt:lpstr>PowerPoint-presentasjon</vt:lpstr>
      <vt:lpstr>PowerPoint-presentasjon</vt:lpstr>
      <vt:lpstr>Agenda</vt:lpstr>
      <vt:lpstr>1. Oversikt over pl. § 10-12</vt:lpstr>
      <vt:lpstr>Petroleumsloven § 10-12</vt:lpstr>
      <vt:lpstr> Når kreves departementets samtykke? </vt:lpstr>
      <vt:lpstr>«tillatelse til petroleumsvirksomhet»</vt:lpstr>
      <vt:lpstr>Petroleumsforskriften § 72</vt:lpstr>
      <vt:lpstr>Formål</vt:lpstr>
      <vt:lpstr>2. Lovtekst og forarbeider</vt:lpstr>
      <vt:lpstr>Petroleumsloven § 10-12</vt:lpstr>
      <vt:lpstr>Lov - historisk utvikling</vt:lpstr>
      <vt:lpstr>Ot.prp. nr. 43 (1995-96)</vt:lpstr>
      <vt:lpstr>Ot.prp. nr. 72 (1982-83), ref NOU 1979:43</vt:lpstr>
      <vt:lpstr>3. Departementets brev av mai 1988 og mai 2018 </vt:lpstr>
      <vt:lpstr>Departementes brev av 19. mai 1988</vt:lpstr>
      <vt:lpstr>Departementes brev av 19. mai 1988 (forts.)</vt:lpstr>
      <vt:lpstr>Departementes brev av 23. mai 2018 (jubileumsbrevet)</vt:lpstr>
      <vt:lpstr>Departementes brev av 23. mai 2018 (forts.)</vt:lpstr>
      <vt:lpstr>Departementes brev av 23. mai 2018 (forts.)</vt:lpstr>
      <vt:lpstr>4. Praksis</vt:lpstr>
      <vt:lpstr>PowerPoint-presentasjon</vt:lpstr>
      <vt:lpstr>5. Oppsummering</vt:lpstr>
      <vt:lpstr>Pl § 10-12 – Når kreves departementets samtykke?</vt:lpstr>
      <vt:lpstr>Pl § 10-12 – Når kreves departementets samtykke?</vt:lpstr>
      <vt:lpstr>6. Avsluttende kommentarer</vt:lpstr>
      <vt:lpstr>Avsluttende kommentarer</vt:lpstr>
      <vt:lpstr>PowerPoint-presentasjon</vt:lpstr>
      <vt:lpstr>PowerPoint-presentasjon</vt:lpstr>
      <vt:lpstr>PowerPoint-presentasjon</vt:lpstr>
      <vt:lpstr>Michelet &amp; Co | 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Michelet &amp; Co</dc:title>
  <dc:creator>Torkjel Grøndalen</dc:creator>
  <cp:lastModifiedBy>Preben Willoch</cp:lastModifiedBy>
  <cp:revision>135</cp:revision>
  <cp:lastPrinted>2018-11-27T08:58:40Z</cp:lastPrinted>
  <dcterms:modified xsi:type="dcterms:W3CDTF">2018-11-28T09:07:18Z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0x0101007F26C84CB7695741AF62C940ED0AD665</vt:lpwstr>
  </property>
  <property fmtid="{D5CDD505-2E9C-101B-9397-08002B2CF9AE}" pid="3" name="a7a8cc8b6c1a4b72ae2e7719cc56d02a">
    <vt:lpwstr>Open|944ed749-27dd-4c3d-92e5-78db666da2f2</vt:lpwstr>
  </property>
  <property fmtid="{D5CDD505-2E9C-101B-9397-08002B2CF9AE}" pid="4" name="_dlc_DocIdItemGuid">
    <vt:lpwstr>c6a55729-cb7e-4810-824a-f1057f8ba328</vt:lpwstr>
  </property>
  <property fmtid="{D5CDD505-2E9C-101B-9397-08002B2CF9AE}" pid="5" name="Region">
    <vt:lpwstr/>
  </property>
  <property fmtid="{D5CDD505-2E9C-101B-9397-08002B2CF9AE}" pid="6" name="Document Type">
    <vt:lpwstr/>
  </property>
  <property fmtid="{D5CDD505-2E9C-101B-9397-08002B2CF9AE}" pid="7" name="Agreement Type">
    <vt:lpwstr/>
  </property>
  <property fmtid="{D5CDD505-2E9C-101B-9397-08002B2CF9AE}" pid="8" name="Case Status">
    <vt:lpwstr>1;#Open|944ed749-27dd-4c3d-92e5-78db666da2f2</vt:lpwstr>
  </property>
  <property fmtid="{D5CDD505-2E9C-101B-9397-08002B2CF9AE}" pid="9" name="Client">
    <vt:lpwstr/>
  </property>
  <property fmtid="{D5CDD505-2E9C-101B-9397-08002B2CF9AE}" pid="10" name="Client Number">
    <vt:lpwstr/>
  </property>
  <property fmtid="{D5CDD505-2E9C-101B-9397-08002B2CF9AE}" pid="11" name="Client Type">
    <vt:lpwstr/>
  </property>
  <property fmtid="{D5CDD505-2E9C-101B-9397-08002B2CF9AE}" pid="12" name="Client Name">
    <vt:lpwstr>27;#Michelet ＆ Co|9cf869ad-b2c3-45bb-8e0d-4e455d04e806</vt:lpwstr>
  </property>
</Properties>
</file>