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404" r:id="rId6"/>
    <p:sldId id="263" r:id="rId7"/>
    <p:sldId id="405" r:id="rId8"/>
    <p:sldId id="361" r:id="rId9"/>
    <p:sldId id="331" r:id="rId10"/>
    <p:sldId id="374" r:id="rId11"/>
    <p:sldId id="398" r:id="rId12"/>
    <p:sldId id="333" r:id="rId13"/>
    <p:sldId id="262" r:id="rId14"/>
    <p:sldId id="406" r:id="rId1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68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79660" autoAdjust="0"/>
  </p:normalViewPr>
  <p:slideViewPr>
    <p:cSldViewPr>
      <p:cViewPr varScale="1">
        <p:scale>
          <a:sx n="125" d="100"/>
          <a:sy n="125" d="100"/>
        </p:scale>
        <p:origin x="1584" y="108"/>
      </p:cViewPr>
      <p:guideLst>
        <p:guide orient="horz" pos="2568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-349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714D0-7710-481E-A3E1-17886269C685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1682C-208B-4A37-9EDC-1447EDE250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16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1682C-208B-4A37-9EDC-1447EDE250A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752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1682C-208B-4A37-9EDC-1447EDE250A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02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notater 1">
            <a:extLst>
              <a:ext uri="{FF2B5EF4-FFF2-40B4-BE49-F238E27FC236}">
                <a16:creationId xmlns:a16="http://schemas.microsoft.com/office/drawing/2014/main" id="{CD27F031-9FC3-42DC-9B16-3A11DFDBE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887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D0485-BA8A-46B9-8EAC-BE6535CA79F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495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7DC7-52F7-446E-965D-E59BC5C0065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27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1682C-208B-4A37-9EDC-1447EDE250AA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337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7DC7-52F7-446E-965D-E59BC5C0065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83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1682C-208B-4A37-9EDC-1447EDE250AA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92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7DC7-52F7-446E-965D-E59BC5C0065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1682C-208B-4A37-9EDC-1447EDE250AA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12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1682C-208B-4A37-9EDC-1447EDE250AA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585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1682C-208B-4A37-9EDC-1447EDE250AA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11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D0485-BA8A-46B9-8EAC-BE6535CA79F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048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D0485-BA8A-46B9-8EAC-BE6535CA79F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99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D9FF-331C-41C8-A560-204956E18774}" type="datetimeFigureOut">
              <a:rPr lang="nb-NO" smtClean="0"/>
              <a:pPr/>
              <a:t>27.11.2018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CD835-D62C-4EAB-BDED-144D56EEB79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57984" cy="4400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001277" y="6381749"/>
            <a:ext cx="1566307" cy="1428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F72D9FF-331C-41C8-A560-204956E18774}" type="datetimeFigureOut">
              <a:rPr lang="nb-NO" smtClean="0"/>
              <a:pPr/>
              <a:t>27.11.2018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279649" y="6453189"/>
            <a:ext cx="7632701" cy="2889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01352" y="6670675"/>
            <a:ext cx="766233" cy="1428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08CD835-D62C-4EAB-BDED-144D56EEB79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10805579" y="6545978"/>
            <a:ext cx="76200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0" dirty="0">
                <a:solidFill>
                  <a:srgbClr val="999999"/>
                </a:solidFill>
                <a:latin typeface="Arial" pitchFamily="34" charset="0"/>
                <a:cs typeface="Arial" pitchFamily="34" charset="0"/>
              </a:rPr>
              <a:t>PTIL/PSA</a:t>
            </a:r>
          </a:p>
        </p:txBody>
      </p:sp>
      <p:pic>
        <p:nvPicPr>
          <p:cNvPr id="10" name="Picture 12" descr="pt-logo-off-n"/>
          <p:cNvPicPr>
            <a:picLocks noChangeAspect="1" noChangeArrowheads="1"/>
          </p:cNvPicPr>
          <p:nvPr userDrawn="1"/>
        </p:nvPicPr>
        <p:blipFill>
          <a:blip r:embed="rId14" cstate="print"/>
          <a:srcRect t="-10843" b="12531"/>
          <a:stretch>
            <a:fillRect/>
          </a:stretch>
        </p:blipFill>
        <p:spPr bwMode="auto">
          <a:xfrm>
            <a:off x="227013" y="6094413"/>
            <a:ext cx="1511300" cy="647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Black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263" indent="-182563" algn="l" defTabSz="914400" rtl="0" eaLnBrk="1" latinLnBrk="0" hangingPunct="1">
        <a:spcBef>
          <a:spcPct val="20000"/>
        </a:spcBef>
        <a:buFont typeface="Arial" pitchFamily="34" charset="0"/>
        <a:buChar char="-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3888" indent="-174625" algn="l" defTabSz="914400" rtl="0" eaLnBrk="1" latinLnBrk="0" hangingPunct="1">
        <a:spcBef>
          <a:spcPct val="20000"/>
        </a:spcBef>
        <a:buFont typeface="Arial" pitchFamily="34" charset="0"/>
        <a:buChar char="-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6450" indent="-174625" algn="l" defTabSz="914400" rtl="0" eaLnBrk="1" latinLnBrk="0" hangingPunct="1">
        <a:spcBef>
          <a:spcPct val="20000"/>
        </a:spcBef>
        <a:buFont typeface="Arial" pitchFamily="34" charset="0"/>
        <a:buChar char="-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89013" indent="-184150" algn="l" defTabSz="914400" rtl="0" eaLnBrk="1" latinLnBrk="0" hangingPunct="1">
        <a:spcBef>
          <a:spcPct val="20000"/>
        </a:spcBef>
        <a:buFont typeface="Arial" pitchFamily="34" charset="0"/>
        <a:buChar char="-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Ymse om regelverksutvikling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Hilda Kjeldstad</a:t>
            </a:r>
          </a:p>
          <a:p>
            <a:r>
              <a:rPr lang="nb-NO" dirty="0">
                <a:solidFill>
                  <a:schemeClr val="tx1"/>
                </a:solidFill>
              </a:rPr>
              <a:t>leder for regelverksutvikling</a:t>
            </a:r>
          </a:p>
          <a:p>
            <a:r>
              <a:rPr lang="nb-NO" dirty="0">
                <a:solidFill>
                  <a:schemeClr val="tx1"/>
                </a:solidFill>
              </a:rPr>
              <a:t>Petroleumstilsynet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2C773F-0712-461A-9AEC-874F6D5F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08" y="237859"/>
            <a:ext cx="10515600" cy="1325563"/>
          </a:xfrm>
        </p:spPr>
        <p:txBody>
          <a:bodyPr/>
          <a:lstStyle/>
          <a:p>
            <a:r>
              <a:rPr lang="nb-NO" dirty="0"/>
              <a:t>Høringsforslaget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9EC051-C61C-4AE5-811B-2CECA427A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08" y="1249680"/>
            <a:ext cx="10957984" cy="53704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Et regelverksforslag som: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gjør bruk av W2W-fartøy i tilknytning til enklere innretninger </a:t>
            </a:r>
            <a:r>
              <a:rPr lang="nb-NO" b="1" dirty="0">
                <a:solidFill>
                  <a:srgbClr val="0070C0"/>
                </a:solidFill>
              </a:rPr>
              <a:t>tilgjengelig for industrien</a:t>
            </a:r>
            <a:r>
              <a:rPr lang="nb-NO" dirty="0"/>
              <a:t>, </a:t>
            </a:r>
          </a:p>
          <a:p>
            <a:r>
              <a:rPr lang="nb-NO" dirty="0"/>
              <a:t>sikrer en </a:t>
            </a:r>
            <a:r>
              <a:rPr lang="nb-NO" b="1" dirty="0">
                <a:solidFill>
                  <a:srgbClr val="0070C0"/>
                </a:solidFill>
              </a:rPr>
              <a:t>helhetlig ivaretakelse </a:t>
            </a:r>
            <a:r>
              <a:rPr lang="nb-NO" dirty="0"/>
              <a:t>av arbeidstakere i petroleumsvirksomheten, </a:t>
            </a:r>
          </a:p>
          <a:p>
            <a:r>
              <a:rPr lang="nb-NO" dirty="0"/>
              <a:t>betrakter den enklere innretningen og W2W-fartøyet som </a:t>
            </a:r>
            <a:r>
              <a:rPr lang="nb-NO" b="1" dirty="0">
                <a:solidFill>
                  <a:srgbClr val="0070C0"/>
                </a:solidFill>
              </a:rPr>
              <a:t>én </a:t>
            </a:r>
            <a:r>
              <a:rPr lang="nb-NO" b="1" dirty="0" err="1">
                <a:solidFill>
                  <a:srgbClr val="0070C0"/>
                </a:solidFill>
              </a:rPr>
              <a:t>risikomessig</a:t>
            </a:r>
            <a:r>
              <a:rPr lang="nb-NO" b="1" dirty="0">
                <a:solidFill>
                  <a:srgbClr val="0070C0"/>
                </a:solidFill>
              </a:rPr>
              <a:t> enhet </a:t>
            </a:r>
            <a:r>
              <a:rPr lang="nb-NO" dirty="0"/>
              <a:t>når disse er koblet sammen, </a:t>
            </a:r>
          </a:p>
          <a:p>
            <a:r>
              <a:rPr lang="nb-NO" dirty="0"/>
              <a:t>gir </a:t>
            </a:r>
            <a:r>
              <a:rPr lang="nb-NO" dirty="0" err="1"/>
              <a:t>Ptil</a:t>
            </a:r>
            <a:r>
              <a:rPr lang="nb-NO" dirty="0"/>
              <a:t> grunnlag for </a:t>
            </a:r>
            <a:r>
              <a:rPr lang="nb-NO" b="1" dirty="0">
                <a:solidFill>
                  <a:srgbClr val="0070C0"/>
                </a:solidFill>
              </a:rPr>
              <a:t>helhetlig tilsyn </a:t>
            </a:r>
            <a:r>
              <a:rPr lang="nb-NO" dirty="0"/>
              <a:t>med virksomheten og </a:t>
            </a:r>
          </a:p>
          <a:p>
            <a:r>
              <a:rPr lang="nb-NO" dirty="0"/>
              <a:t>sikrer bruk av </a:t>
            </a:r>
            <a:r>
              <a:rPr lang="nb-NO" b="1" dirty="0">
                <a:solidFill>
                  <a:srgbClr val="0070C0"/>
                </a:solidFill>
              </a:rPr>
              <a:t>gode, hensiktsmessige fartøy </a:t>
            </a:r>
            <a:r>
              <a:rPr lang="nb-NO" dirty="0"/>
              <a:t>til denne type aktivitet.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Disse premissene bygger på </a:t>
            </a:r>
          </a:p>
          <a:p>
            <a:r>
              <a:rPr lang="nb-NO" dirty="0"/>
              <a:t>en vurdering av </a:t>
            </a:r>
            <a:r>
              <a:rPr lang="nb-NO" b="1" dirty="0">
                <a:solidFill>
                  <a:srgbClr val="00B050"/>
                </a:solidFill>
              </a:rPr>
              <a:t>risiko forbundet med virksomheten</a:t>
            </a:r>
            <a:r>
              <a:rPr lang="nb-NO" dirty="0"/>
              <a:t>, og </a:t>
            </a:r>
          </a:p>
          <a:p>
            <a:r>
              <a:rPr lang="nb-NO" dirty="0"/>
              <a:t>et prinsipp om </a:t>
            </a:r>
            <a:r>
              <a:rPr lang="nb-NO" b="1" dirty="0">
                <a:solidFill>
                  <a:srgbClr val="00B050"/>
                </a:solidFill>
              </a:rPr>
              <a:t>helhetlig regulering og oppfølging </a:t>
            </a:r>
            <a:r>
              <a:rPr lang="nb-NO" dirty="0"/>
              <a:t>av den.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Dette samtidig under forutsetning om </a:t>
            </a:r>
            <a:r>
              <a:rPr lang="nb-NO" b="1" dirty="0">
                <a:solidFill>
                  <a:srgbClr val="00B050"/>
                </a:solidFill>
              </a:rPr>
              <a:t>minst mulig innføring av særregulering</a:t>
            </a:r>
            <a:r>
              <a:rPr lang="nb-NO" dirty="0"/>
              <a:t>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885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475B5A-17D9-4803-AEEB-BDA09C1B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33" y="68644"/>
            <a:ext cx="10957984" cy="439857"/>
          </a:xfrm>
        </p:spPr>
        <p:txBody>
          <a:bodyPr>
            <a:normAutofit fontScale="90000"/>
          </a:bodyPr>
          <a:lstStyle/>
          <a:p>
            <a:pPr algn="ctr"/>
            <a:r>
              <a:rPr lang="nb-NO"/>
              <a:t>Høringsforslag 2018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0867EDA-CDDC-4EA3-BA21-16B9B9C2F3C9}"/>
              </a:ext>
            </a:extLst>
          </p:cNvPr>
          <p:cNvSpPr txBox="1"/>
          <p:nvPr/>
        </p:nvSpPr>
        <p:spPr>
          <a:xfrm>
            <a:off x="3172391" y="1338853"/>
            <a:ext cx="3940374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Gode, hensiktsmessige fartøy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311AC3B-ACA4-4BA2-B283-4801F3C8F8C0}"/>
              </a:ext>
            </a:extLst>
          </p:cNvPr>
          <p:cNvSpPr txBox="1"/>
          <p:nvPr/>
        </p:nvSpPr>
        <p:spPr>
          <a:xfrm>
            <a:off x="148426" y="2736857"/>
            <a:ext cx="325250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K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rav til enklere innretninger som beskrevet i høringen 2017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A95585C-C6BC-484A-9A48-F1404173E18D}"/>
              </a:ext>
            </a:extLst>
          </p:cNvPr>
          <p:cNvSpPr txBox="1"/>
          <p:nvPr/>
        </p:nvSpPr>
        <p:spPr>
          <a:xfrm>
            <a:off x="7101914" y="2748863"/>
            <a:ext cx="4542398" cy="203132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Arbeidsmiljøloven for de som jobber med petroleumsaktiviteter på </a:t>
            </a:r>
            <a:r>
              <a:rPr lang="nb-NO" dirty="0">
                <a:latin typeface="Calibri"/>
              </a:rPr>
              <a:t>den enklere innretningen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og bor på fartøyet: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Calibri"/>
              </a:rPr>
              <a:t>Stadfestelse i rammeforskriften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§ 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dirty="0">
                <a:latin typeface="Calibri"/>
              </a:rPr>
              <a:t>Helhetlig arbeidsmiljøanalyse for personellet: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Styringsforskriften</a:t>
            </a:r>
            <a:r>
              <a:rPr kumimoji="0" lang="nb-NO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§ 18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6554C79-DB88-4321-98A9-E65BED69E5AD}"/>
              </a:ext>
            </a:extLst>
          </p:cNvPr>
          <p:cNvSpPr/>
          <p:nvPr/>
        </p:nvSpPr>
        <p:spPr>
          <a:xfrm>
            <a:off x="7176120" y="1338853"/>
            <a:ext cx="4943872" cy="83099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helhetlig regulering av de som         arbeider i petroleumsvirksomheten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55BDD08-9424-49D4-8D13-933DF0CE2E79}"/>
              </a:ext>
            </a:extLst>
          </p:cNvPr>
          <p:cNvSpPr txBox="1"/>
          <p:nvPr/>
        </p:nvSpPr>
        <p:spPr>
          <a:xfrm>
            <a:off x="1474381" y="3462392"/>
            <a:ext cx="5161611" cy="147732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Tekniske krav til fartøyet 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hjemlet i petroleumsloven: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Kran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Gangbro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Posisjonering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latin typeface="Calibri"/>
              </a:rPr>
              <a:t>Stabilitet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401EAAF5-62AA-48A6-9B02-8475A42EFB32}"/>
              </a:ext>
            </a:extLst>
          </p:cNvPr>
          <p:cNvSpPr txBox="1"/>
          <p:nvPr/>
        </p:nvSpPr>
        <p:spPr>
          <a:xfrm>
            <a:off x="152763" y="1343653"/>
            <a:ext cx="2945422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Én risikomessig enhet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AB8AEB9-6C01-410C-A0C8-A9A3FCB8AB14}"/>
              </a:ext>
            </a:extLst>
          </p:cNvPr>
          <p:cNvSpPr txBox="1"/>
          <p:nvPr/>
        </p:nvSpPr>
        <p:spPr>
          <a:xfrm>
            <a:off x="335360" y="6275665"/>
            <a:ext cx="1143039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Ptil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som tilsynsmyndighet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EC2B9487-EC74-4601-86A6-5A1F09AF423A}"/>
              </a:ext>
            </a:extLst>
          </p:cNvPr>
          <p:cNvSpPr txBox="1"/>
          <p:nvPr/>
        </p:nvSpPr>
        <p:spPr>
          <a:xfrm>
            <a:off x="335360" y="686350"/>
            <a:ext cx="114303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tilgjengelig løsning for industrien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7BE2759-15ED-4569-8258-FDD46E2C8BE1}"/>
              </a:ext>
            </a:extLst>
          </p:cNvPr>
          <p:cNvSpPr txBox="1"/>
          <p:nvPr/>
        </p:nvSpPr>
        <p:spPr>
          <a:xfrm>
            <a:off x="3172391" y="5119466"/>
            <a:ext cx="382251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/>
              </a:rPr>
              <a:t>Krav om samtykke før gjennomføring av aktiviteter med bruk av W2W-fartøy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il: ned 8">
            <a:extLst>
              <a:ext uri="{FF2B5EF4-FFF2-40B4-BE49-F238E27FC236}">
                <a16:creationId xmlns:a16="http://schemas.microsoft.com/office/drawing/2014/main" id="{945DA306-5E17-4A58-AA38-E336CEF13643}"/>
              </a:ext>
            </a:extLst>
          </p:cNvPr>
          <p:cNvSpPr/>
          <p:nvPr/>
        </p:nvSpPr>
        <p:spPr>
          <a:xfrm>
            <a:off x="1193472" y="1830925"/>
            <a:ext cx="308644" cy="93101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Pil: ned 27">
            <a:extLst>
              <a:ext uri="{FF2B5EF4-FFF2-40B4-BE49-F238E27FC236}">
                <a16:creationId xmlns:a16="http://schemas.microsoft.com/office/drawing/2014/main" id="{D5F25827-65FC-4416-A787-EF7DE26729F1}"/>
              </a:ext>
            </a:extLst>
          </p:cNvPr>
          <p:cNvSpPr/>
          <p:nvPr/>
        </p:nvSpPr>
        <p:spPr>
          <a:xfrm>
            <a:off x="4850429" y="1808739"/>
            <a:ext cx="308644" cy="1657074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il: ned 28">
            <a:extLst>
              <a:ext uri="{FF2B5EF4-FFF2-40B4-BE49-F238E27FC236}">
                <a16:creationId xmlns:a16="http://schemas.microsoft.com/office/drawing/2014/main" id="{D3017B93-4012-4DC5-9471-D44DEA86A1B5}"/>
              </a:ext>
            </a:extLst>
          </p:cNvPr>
          <p:cNvSpPr/>
          <p:nvPr/>
        </p:nvSpPr>
        <p:spPr>
          <a:xfrm>
            <a:off x="9445393" y="2183717"/>
            <a:ext cx="308644" cy="56426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l: ned 29">
            <a:extLst>
              <a:ext uri="{FF2B5EF4-FFF2-40B4-BE49-F238E27FC236}">
                <a16:creationId xmlns:a16="http://schemas.microsoft.com/office/drawing/2014/main" id="{A8515E6F-1CE4-4E7E-AE06-CFD24B774EB9}"/>
              </a:ext>
            </a:extLst>
          </p:cNvPr>
          <p:cNvSpPr/>
          <p:nvPr/>
        </p:nvSpPr>
        <p:spPr>
          <a:xfrm rot="10800000">
            <a:off x="5941678" y="5765797"/>
            <a:ext cx="308644" cy="509868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il: ned 30">
            <a:extLst>
              <a:ext uri="{FF2B5EF4-FFF2-40B4-BE49-F238E27FC236}">
                <a16:creationId xmlns:a16="http://schemas.microsoft.com/office/drawing/2014/main" id="{1CA310D8-3E49-4558-8F35-8BA823DFF446}"/>
              </a:ext>
            </a:extLst>
          </p:cNvPr>
          <p:cNvSpPr/>
          <p:nvPr/>
        </p:nvSpPr>
        <p:spPr>
          <a:xfrm rot="18742420">
            <a:off x="3293726" y="1468321"/>
            <a:ext cx="308644" cy="236183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Pil: ned 32">
            <a:extLst>
              <a:ext uri="{FF2B5EF4-FFF2-40B4-BE49-F238E27FC236}">
                <a16:creationId xmlns:a16="http://schemas.microsoft.com/office/drawing/2014/main" id="{1C17089C-5F77-4F13-A60B-26BC7E1A9F1F}"/>
              </a:ext>
            </a:extLst>
          </p:cNvPr>
          <p:cNvSpPr/>
          <p:nvPr/>
        </p:nvSpPr>
        <p:spPr>
          <a:xfrm rot="18742420">
            <a:off x="6155426" y="1486377"/>
            <a:ext cx="308644" cy="206852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4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DC133C-FE6C-41EA-8DE2-8E6CE91B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 i høringsperioden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4AD6A9-2497-4407-A2C6-B634063C4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8716"/>
            <a:ext cx="10957984" cy="5224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ASDs avgjørelse av klage, 21.11.18:</a:t>
            </a:r>
          </a:p>
          <a:p>
            <a:pPr marL="182563" lvl="1" indent="0">
              <a:buNone/>
            </a:pPr>
            <a:r>
              <a:rPr lang="nb-NO" i="1" dirty="0"/>
              <a:t>Etter dette, og i henhold til ovenstående gjennomgang, mener departementet at forarbeider og forvaltningspraksis gir solid </a:t>
            </a:r>
            <a:r>
              <a:rPr lang="nb-NO" i="1" dirty="0" err="1"/>
              <a:t>rettskildemessig</a:t>
            </a:r>
            <a:r>
              <a:rPr lang="nb-NO" i="1" dirty="0"/>
              <a:t> dekning for det resultatet Petroleumstilsynet har kommet til i saken. Departementet slutter seg således til Petroleumstilsynets fortolkning.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Nødvendiggjør presisering av at fartøy med gangbro kan anvendes til innkvartering av arbeidstakere som arbeider på enklere innretninger i forskrift.</a:t>
            </a:r>
          </a:p>
          <a:p>
            <a:pPr lvl="1"/>
            <a:r>
              <a:rPr lang="nb-NO" dirty="0"/>
              <a:t>Presisering av at disse fartøyene ikke blir å regne som innretninger i veiledningen.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Revidert utkast presenteres for Regelverksforum 5. desember.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Målsetning om ikrafttredelse 1.1.2019 står fast.</a:t>
            </a:r>
          </a:p>
        </p:txBody>
      </p:sp>
    </p:spTree>
    <p:extLst>
      <p:ext uri="{BB962C8B-B14F-4D97-AF65-F5344CB8AC3E}">
        <p14:creationId xmlns:p14="http://schemas.microsoft.com/office/powerpoint/2010/main" val="185680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F8C871-2D65-4992-9C87-EF376BE1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Analyse av de arktiske lands petroleums-myndigheters reguleringsregimer og bruk av standarder i arktisk petroleumsvirksomhet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78A8FD-275F-4CD4-84C1-0059DCE56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1119200" cy="5124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7400" dirty="0"/>
          </a:p>
          <a:p>
            <a:pPr marL="0" indent="0">
              <a:buNone/>
            </a:pPr>
            <a:r>
              <a:rPr lang="nb-NO" sz="8000" dirty="0"/>
              <a:t>Dette arbeidet skal gjennomføres i 2019 og består i at det skal gjøres en analyse av de arktiske lands petroleumsmyndigheters reguleringsregimer og bruk av standarder i arktisk petroleumsvirksomhet, for å identifisere effektiv regulering med hensyn til å øke sikkerhet, beskytte mennesker og forebygge skader på miljøet. </a:t>
            </a:r>
          </a:p>
          <a:p>
            <a:pPr marL="0" indent="0">
              <a:buNone/>
            </a:pPr>
            <a:endParaRPr lang="nb-NO" sz="8000" dirty="0"/>
          </a:p>
          <a:p>
            <a:pPr marL="0" indent="0">
              <a:buNone/>
            </a:pPr>
            <a:r>
              <a:rPr lang="nb-NO" sz="8000" dirty="0"/>
              <a:t>Prosjektet skal analysere regulering og bruk av standarder for å kartlegge effekten av tilnærmingen som velges slik at de beste metodene identifiseres for å fremme kontinuerlig forbedring innenfor helse, miljø og sikkerhet. </a:t>
            </a:r>
          </a:p>
          <a:p>
            <a:pPr marL="0" lvl="0" indent="0">
              <a:buNone/>
            </a:pPr>
            <a:endParaRPr lang="nb-NO" sz="8000" dirty="0"/>
          </a:p>
          <a:p>
            <a:pPr marL="0" lvl="0" indent="0">
              <a:buNone/>
            </a:pPr>
            <a:r>
              <a:rPr lang="nb-NO" sz="8000" b="1" dirty="0"/>
              <a:t>Gjennomført forarbeid 2018: </a:t>
            </a:r>
          </a:p>
          <a:p>
            <a:r>
              <a:rPr lang="nb-NO" sz="8000" dirty="0"/>
              <a:t>Kunnskapsinnhenting, dvs. kartlegge juridiske kilder, nasjonale og internasjonale, som rapporter, undersøkelser ol. som kan være relevant for arbeidet i 2019.</a:t>
            </a:r>
          </a:p>
          <a:p>
            <a:r>
              <a:rPr lang="nb-NO" sz="8000" dirty="0"/>
              <a:t>I forbindelse med kunnskapsinnhenting, også identifisere kunnskapshull og vanskelig tilgjengelig informasjon. </a:t>
            </a:r>
          </a:p>
          <a:p>
            <a:r>
              <a:rPr lang="nb-NO" sz="8000" dirty="0"/>
              <a:t>Skriftlig vurdering og anbefaling av hvilke kilder som arbeidet i 2019 kan og bør bygge videre på.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822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141FAA-18A2-49EF-97A7-40E644D55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57984" cy="4371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Takk for oppmerksomheten!</a:t>
            </a:r>
          </a:p>
          <a:p>
            <a:pPr marL="0" indent="0" algn="ctr">
              <a:buNone/>
            </a:pPr>
            <a:endParaRPr lang="nb-NO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nb-NO" b="1" dirty="0">
                <a:solidFill>
                  <a:schemeClr val="bg1"/>
                </a:solidFill>
              </a:rPr>
              <a:t>Mer informasjon: ptil.no</a:t>
            </a:r>
          </a:p>
        </p:txBody>
      </p:sp>
    </p:spTree>
    <p:extLst>
      <p:ext uri="{BB962C8B-B14F-4D97-AF65-F5344CB8AC3E}">
        <p14:creationId xmlns:p14="http://schemas.microsoft.com/office/powerpoint/2010/main" val="368869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8988B7-02BE-4C40-8346-3287C76B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4328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Saker som kanskje kan bli til store oppgaver i regelverksutvikling, eller som av ulike årsaker bare ender opp med å bli bittesmå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97D3DF-40B3-4EC5-9BEE-E4EF6930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67416" cy="4351338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Nattarbeid</a:t>
            </a:r>
          </a:p>
          <a:p>
            <a:r>
              <a:rPr lang="nb-NO" dirty="0"/>
              <a:t>Kompetanse</a:t>
            </a:r>
          </a:p>
          <a:p>
            <a:r>
              <a:rPr lang="nb-NO" dirty="0"/>
              <a:t>Fangst, transport og lagring av CO</a:t>
            </a:r>
            <a:r>
              <a:rPr lang="nb-NO" baseline="-25000" dirty="0"/>
              <a:t>2 </a:t>
            </a:r>
            <a:r>
              <a:rPr lang="nb-NO" dirty="0"/>
              <a:t>(CCS)</a:t>
            </a:r>
          </a:p>
          <a:p>
            <a:r>
              <a:rPr lang="nb-NO" dirty="0"/>
              <a:t>Vindkraft til havs</a:t>
            </a:r>
          </a:p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Mineraler</a:t>
            </a:r>
          </a:p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Sikring</a:t>
            </a:r>
          </a:p>
          <a:p>
            <a:r>
              <a:rPr lang="nb-NO" dirty="0"/>
              <a:t>Bruk av </a:t>
            </a:r>
            <a:r>
              <a:rPr lang="nb-NO" dirty="0" err="1"/>
              <a:t>walk</a:t>
            </a:r>
            <a:r>
              <a:rPr lang="nb-NO" dirty="0"/>
              <a:t>-to-</a:t>
            </a:r>
            <a:r>
              <a:rPr lang="nb-NO" dirty="0" err="1"/>
              <a:t>work</a:t>
            </a:r>
            <a:r>
              <a:rPr lang="nb-NO" dirty="0"/>
              <a:t>-fartøy (W2W)</a:t>
            </a:r>
          </a:p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Arbeidsmiljøregulering på fartøy  </a:t>
            </a:r>
          </a:p>
          <a:p>
            <a:r>
              <a:rPr lang="nb-NO" dirty="0"/>
              <a:t>(+ prosjekt om regulering og standardisering)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1C97BB9-9DDC-4B18-8B1E-215BE058B2E3}"/>
              </a:ext>
            </a:extLst>
          </p:cNvPr>
          <p:cNvSpPr txBox="1"/>
          <p:nvPr/>
        </p:nvSpPr>
        <p:spPr>
          <a:xfrm>
            <a:off x="7211712" y="2277745"/>
            <a:ext cx="43342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Fra regjeringens havstrategi (2017):</a:t>
            </a:r>
          </a:p>
          <a:p>
            <a:endParaRPr lang="nb-NO" dirty="0"/>
          </a:p>
          <a:p>
            <a:r>
              <a:rPr lang="nb-NO" i="1" dirty="0"/>
              <a:t>De norske havnæringene skal utvikles med basis i eksisterende næringer, og i samspillet og skjæringspunktet mellom disse. Vi skal satse videre på de havnæringene hvor vi allerede er sterke, og samtidig stimulere til forskning, innovasjon og teknologiutvikling for å utvikle nye.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894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76730A-3B92-4C08-88AF-F4DCB5B2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Nattarbeid og krav til kompetanse: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274267-2C0A-4E12-A339-4B79AD36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526662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b-NO" sz="2200" u="sng" dirty="0"/>
              <a:t>Oppdrag gitt Regelverksforum som følge av arbeid med melding til Stortinget (nr. 12 2017-18):</a:t>
            </a:r>
          </a:p>
          <a:p>
            <a:pPr marL="457200" lvl="1" indent="0">
              <a:buNone/>
            </a:pPr>
            <a:endParaRPr lang="nb-NO" sz="2200" dirty="0"/>
          </a:p>
          <a:p>
            <a:pPr marL="266700" lvl="1" indent="0">
              <a:buNone/>
            </a:pPr>
            <a:r>
              <a:rPr lang="nb-NO" sz="2200" dirty="0">
                <a:solidFill>
                  <a:srgbClr val="C00000"/>
                </a:solidFill>
              </a:rPr>
              <a:t>Nattarbeid: </a:t>
            </a:r>
            <a:r>
              <a:rPr lang="nb-NO" sz="2200" dirty="0"/>
              <a:t>Formålet med arbeidet er å identifisere de viktigste utfordringene knyttet til etterlevelse og håndheving av rammeforskriften § 43 og fremme forslag som kan tydeliggjøre kravene og bidra til en enklere etterlevelse og samtidig opprettholde et høyt nivå for helse, arbeidsmiljø og sikkerhet ved nattarbeid.</a:t>
            </a:r>
            <a:endParaRPr lang="nb-NO" sz="2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6700" lvl="1" indent="0">
              <a:buNone/>
            </a:pPr>
            <a:endParaRPr lang="nb-NO" sz="2200" dirty="0">
              <a:solidFill>
                <a:srgbClr val="C00000"/>
              </a:solidFill>
            </a:endParaRPr>
          </a:p>
          <a:p>
            <a:pPr marL="266700" lvl="1" indent="0">
              <a:buNone/>
            </a:pPr>
            <a:r>
              <a:rPr lang="nb-NO" sz="2200" dirty="0">
                <a:solidFill>
                  <a:srgbClr val="C00000"/>
                </a:solidFill>
              </a:rPr>
              <a:t>Krav til kompetanse: </a:t>
            </a:r>
            <a:r>
              <a:rPr lang="nb-NO" sz="2200" dirty="0"/>
              <a:t>forventning om at partene diskuterer og kommer frem til en hensiktsmessig måte å organisere og regulere kompetansekrav for personell i petroleumsvirksomheten.</a:t>
            </a:r>
          </a:p>
          <a:p>
            <a:pPr marL="266700" lvl="1" indent="0">
              <a:buNone/>
            </a:pPr>
            <a:endParaRPr lang="nb-NO" sz="2200" dirty="0"/>
          </a:p>
          <a:p>
            <a:pPr marL="266700" lvl="1" indent="0">
              <a:buNone/>
            </a:pPr>
            <a:r>
              <a:rPr lang="nb-NO" sz="2200" dirty="0"/>
              <a:t>Behov for å utarbeide et </a:t>
            </a:r>
            <a:r>
              <a:rPr lang="nb-NO" sz="2200" dirty="0">
                <a:solidFill>
                  <a:srgbClr val="C00000"/>
                </a:solidFill>
              </a:rPr>
              <a:t>opplæringstilbud om regelverksregimet</a:t>
            </a:r>
            <a:r>
              <a:rPr lang="nb-NO" sz="2200" dirty="0"/>
              <a:t>: </a:t>
            </a:r>
            <a:r>
              <a:rPr lang="nb-NO" sz="2200" dirty="0" err="1"/>
              <a:t>Ptil</a:t>
            </a:r>
            <a:r>
              <a:rPr lang="nb-NO" sz="2200" dirty="0"/>
              <a:t> vil komme med et forslag til et seminar om myndighetsrollen, tilsyns- og regelverksregimet i 2019.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4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38433C-3261-48EC-8EBB-9A844A2B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Fangst, transport og lagring av CO</a:t>
            </a:r>
            <a:r>
              <a:rPr lang="nb-NO" baseline="-25000" dirty="0"/>
              <a:t>2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1736182-43F4-4E18-A76B-D2418B855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16" y="1916165"/>
            <a:ext cx="8324367" cy="38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9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D299BB-5049-4AF8-962D-CB2F84FF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Fangst, transport og lagring av CO</a:t>
            </a:r>
            <a:r>
              <a:rPr lang="nb-NO" baseline="-25000" dirty="0"/>
              <a:t>2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4BF79D-6ECC-4CF3-8936-553DC890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Avstemmes mot DSBs myndighetsansvar på land utenfor definerte landanlegg:</a:t>
            </a:r>
          </a:p>
          <a:p>
            <a:pPr marL="182563" lvl="1" indent="0">
              <a:buNone/>
            </a:pPr>
            <a:r>
              <a:rPr lang="nb-NO" dirty="0"/>
              <a:t>DSB har myndighetsansvaret for håndtering av CO2 på land både ved fangstanleggene og eventuell mellomlagring før transport i rørledning til deponering i sjøen. </a:t>
            </a:r>
          </a:p>
          <a:p>
            <a:pPr marL="182563" lvl="1" indent="0">
              <a:buNone/>
            </a:pPr>
            <a:endParaRPr lang="nb-NO" dirty="0"/>
          </a:p>
          <a:p>
            <a:pPr marL="182563" lvl="1" indent="0">
              <a:buNone/>
            </a:pPr>
            <a:r>
              <a:rPr lang="nb-NO" dirty="0" err="1"/>
              <a:t>Ptil</a:t>
            </a:r>
            <a:r>
              <a:rPr lang="nb-NO" dirty="0"/>
              <a:t> har ansvaret for transporten i rørledningen </a:t>
            </a:r>
            <a:r>
              <a:rPr lang="nb-NO" u="sng" dirty="0"/>
              <a:t>fra oppstrøm av eksportpumpen </a:t>
            </a:r>
            <a:r>
              <a:rPr lang="nb-NO" dirty="0"/>
              <a:t>som inkluderer nødvendig utstyr og rørsystemer for drift og vedlikehold av rørledningen til deponeringen på sokkelen, samt utstyr og systemer for brønnovervåking- og kontroll og tilhørende nød- og sikkerhetssystemer i tilknytning til rørledning og injeksjonsbrønn. </a:t>
            </a:r>
          </a:p>
          <a:p>
            <a:pPr marL="182563" lvl="1" indent="0">
              <a:buNone/>
            </a:pPr>
            <a:endParaRPr lang="nb-NO" dirty="0"/>
          </a:p>
          <a:p>
            <a:r>
              <a:rPr lang="nb-NO" dirty="0"/>
              <a:t>Enkelte områder ivaretatt i OEDs forskrift om lagring og transport av CO2 på sokkelen.</a:t>
            </a:r>
          </a:p>
          <a:p>
            <a:r>
              <a:rPr lang="nb-NO" dirty="0"/>
              <a:t>Resterende områder (bestemmelser om boring, brønn, rørledning) reguleres av </a:t>
            </a:r>
            <a:r>
              <a:rPr lang="nb-NO" dirty="0" err="1"/>
              <a:t>Ptil</a:t>
            </a:r>
            <a:r>
              <a:rPr lang="nb-NO" dirty="0"/>
              <a:t> og baseres på gjeldende regelverk for petroleumsvirksomhet.</a:t>
            </a:r>
          </a:p>
        </p:txBody>
      </p:sp>
    </p:spTree>
    <p:extLst>
      <p:ext uri="{BB962C8B-B14F-4D97-AF65-F5344CB8AC3E}">
        <p14:creationId xmlns:p14="http://schemas.microsoft.com/office/powerpoint/2010/main" val="102408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96E6E6-FCC7-4133-ABDC-89268F4B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Vindkraft til havs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D3363BCE-635E-4941-98E1-5D876A420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55494"/>
            <a:ext cx="6414020" cy="36036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23C2239-0609-47F3-B725-C7E9913225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8" t="13133" b="18499"/>
          <a:stretch/>
        </p:blipFill>
        <p:spPr>
          <a:xfrm>
            <a:off x="7947569" y="1495694"/>
            <a:ext cx="3406231" cy="47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5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3BE330-842D-4BE5-A690-811E6C57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Vindkraft til havs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5CD7A-8D7B-4724-A8AF-90567E747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10957984" cy="4896544"/>
          </a:xfrm>
        </p:spPr>
        <p:txBody>
          <a:bodyPr>
            <a:normAutofit/>
          </a:bodyPr>
          <a:lstStyle/>
          <a:p>
            <a:r>
              <a:rPr lang="nb-NO" dirty="0"/>
              <a:t>Avklaring fra OED: </a:t>
            </a:r>
            <a:r>
              <a:rPr lang="nb-NO" dirty="0" err="1"/>
              <a:t>Hywind</a:t>
            </a:r>
            <a:r>
              <a:rPr lang="nb-NO" dirty="0"/>
              <a:t> Tampen-prosjektet regnes som petroleumsvirksomhet. Vindturbinene defineres som innretninger.</a:t>
            </a:r>
          </a:p>
          <a:p>
            <a:endParaRPr lang="nb-NO" b="1" dirty="0"/>
          </a:p>
          <a:p>
            <a:r>
              <a:rPr lang="nb-NO" dirty="0"/>
              <a:t>Petroleumstilsynets tilnærming:</a:t>
            </a:r>
          </a:p>
          <a:p>
            <a:pPr lvl="1"/>
            <a:r>
              <a:rPr lang="nb-NO" dirty="0"/>
              <a:t>Regelverket skal baseres på forskjellige risikoforhold ved ulike former for virksomhet. Rammeforskriften § 10 om forsvarlig virksomhet gir de ‘ytre rammer’ for arbeidet. </a:t>
            </a:r>
          </a:p>
          <a:p>
            <a:pPr lvl="1"/>
            <a:r>
              <a:rPr lang="nb-NO" dirty="0"/>
              <a:t>Siden Tampen </a:t>
            </a:r>
            <a:r>
              <a:rPr lang="nb-NO" dirty="0" err="1"/>
              <a:t>Hywind</a:t>
            </a:r>
            <a:r>
              <a:rPr lang="nb-NO" dirty="0"/>
              <a:t> er definert som petroleumsvirksomhet bør det utvikles et eget regelverk, fastsatt i medhold av petroleumsloven og </a:t>
            </a:r>
            <a:r>
              <a:rPr lang="nb-NO" dirty="0" err="1"/>
              <a:t>aml</a:t>
            </a:r>
            <a:r>
              <a:rPr lang="nb-NO" dirty="0"/>
              <a:t>, basert på dagens HMS-forskrifter for petroleumsvirksomheten. </a:t>
            </a:r>
          </a:p>
          <a:p>
            <a:pPr lvl="1"/>
            <a:r>
              <a:rPr lang="nb-NO" dirty="0"/>
              <a:t>Regelverket bør være tilpasset en mulig framtidig kobling til havenergiloven.</a:t>
            </a:r>
          </a:p>
          <a:p>
            <a:pPr lvl="1"/>
            <a:r>
              <a:rPr lang="nb-NO" dirty="0"/>
              <a:t>Det tilstrebes å benytte eksisterende internasjonale standarder for vindkraft / offshore vindkraft så langt som mulig.</a:t>
            </a:r>
          </a:p>
          <a:p>
            <a:pPr lvl="1"/>
            <a:r>
              <a:rPr lang="nb-NO" dirty="0"/>
              <a:t>Det tilstrebes å harmonisere regelverket med tilsvarende regelverk for offshore vind i landene rundt Nordsjøen.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183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107E627-B647-4C11-B600-D32668810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68" y="850705"/>
            <a:ext cx="8292004" cy="5156590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441E1029-8AAF-479D-9EBD-66AB8FD5153A}"/>
              </a:ext>
            </a:extLst>
          </p:cNvPr>
          <p:cNvSpPr/>
          <p:nvPr/>
        </p:nvSpPr>
        <p:spPr>
          <a:xfrm>
            <a:off x="3599783" y="1260043"/>
            <a:ext cx="2243137" cy="3843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09BBAE1-5C07-4D10-8751-2280F4BC1D55}"/>
              </a:ext>
            </a:extLst>
          </p:cNvPr>
          <p:cNvSpPr/>
          <p:nvPr/>
        </p:nvSpPr>
        <p:spPr>
          <a:xfrm>
            <a:off x="5936780" y="1260043"/>
            <a:ext cx="2243137" cy="3843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877BBAF-4164-40F7-917C-A579E91A012F}"/>
              </a:ext>
            </a:extLst>
          </p:cNvPr>
          <p:cNvSpPr/>
          <p:nvPr/>
        </p:nvSpPr>
        <p:spPr>
          <a:xfrm>
            <a:off x="2434037" y="1357999"/>
            <a:ext cx="6817766" cy="374538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353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60E73-9776-463A-B92E-6EBDA5B7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Regelverksalternativer for «W2W-enheter»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1868CB6-06A7-4704-A6BA-68E5F2761023}"/>
              </a:ext>
            </a:extLst>
          </p:cNvPr>
          <p:cNvGrpSpPr/>
          <p:nvPr/>
        </p:nvGrpSpPr>
        <p:grpSpPr>
          <a:xfrm>
            <a:off x="263352" y="1556792"/>
            <a:ext cx="11443591" cy="2150957"/>
            <a:chOff x="263352" y="1541006"/>
            <a:chExt cx="11443591" cy="2150957"/>
          </a:xfrm>
        </p:grpSpPr>
        <p:cxnSp>
          <p:nvCxnSpPr>
            <p:cNvPr id="5" name="Rett linje 4">
              <a:extLst>
                <a:ext uri="{FF2B5EF4-FFF2-40B4-BE49-F238E27FC236}">
                  <a16:creationId xmlns:a16="http://schemas.microsoft.com/office/drawing/2014/main" id="{8D4AF55D-E827-48FB-AE11-7C72BE0445C2}"/>
                </a:ext>
              </a:extLst>
            </p:cNvPr>
            <p:cNvCxnSpPr/>
            <p:nvPr/>
          </p:nvCxnSpPr>
          <p:spPr>
            <a:xfrm flipV="1">
              <a:off x="609600" y="2274701"/>
              <a:ext cx="10454952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FFB6C44E-71C7-4F8A-8664-E3DA3B07EBA1}"/>
                </a:ext>
              </a:extLst>
            </p:cNvPr>
            <p:cNvSpPr txBox="1"/>
            <p:nvPr/>
          </p:nvSpPr>
          <p:spPr>
            <a:xfrm>
              <a:off x="263352" y="1541006"/>
              <a:ext cx="7745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Fartøy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D8C6DBD1-6243-43E3-AD88-5F6CC3D89415}"/>
                </a:ext>
              </a:extLst>
            </p:cNvPr>
            <p:cNvSpPr txBox="1"/>
            <p:nvPr/>
          </p:nvSpPr>
          <p:spPr>
            <a:xfrm>
              <a:off x="10547074" y="1541734"/>
              <a:ext cx="1159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Innretning</a:t>
              </a:r>
            </a:p>
          </p:txBody>
        </p: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CAF09A1A-4040-4F74-8861-749A3AA958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149" y="2187337"/>
              <a:ext cx="1" cy="305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>
              <a:extLst>
                <a:ext uri="{FF2B5EF4-FFF2-40B4-BE49-F238E27FC236}">
                  <a16:creationId xmlns:a16="http://schemas.microsoft.com/office/drawing/2014/main" id="{E27A05FE-B2C6-4007-BC46-6FAE393AE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71101" y="2121921"/>
              <a:ext cx="1" cy="305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17659DE8-7140-4514-BE16-0A999F93FE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2596" y="2132856"/>
              <a:ext cx="1" cy="1559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ADF66BD5-EF90-4C68-BABE-85C12B10B72B}"/>
                </a:ext>
              </a:extLst>
            </p:cNvPr>
            <p:cNvSpPr/>
            <p:nvPr/>
          </p:nvSpPr>
          <p:spPr>
            <a:xfrm>
              <a:off x="1703521" y="1988840"/>
              <a:ext cx="1008097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W2W</a:t>
              </a:r>
            </a:p>
          </p:txBody>
        </p:sp>
        <p:sp>
          <p:nvSpPr>
            <p:cNvPr id="13" name="Pil: venstre 12">
              <a:extLst>
                <a:ext uri="{FF2B5EF4-FFF2-40B4-BE49-F238E27FC236}">
                  <a16:creationId xmlns:a16="http://schemas.microsoft.com/office/drawing/2014/main" id="{55B17628-3C62-41FE-8279-8E172F57C2D4}"/>
                </a:ext>
              </a:extLst>
            </p:cNvPr>
            <p:cNvSpPr/>
            <p:nvPr/>
          </p:nvSpPr>
          <p:spPr>
            <a:xfrm>
              <a:off x="1440979" y="1914661"/>
              <a:ext cx="288030" cy="21385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Pil: venstre 13">
              <a:extLst>
                <a:ext uri="{FF2B5EF4-FFF2-40B4-BE49-F238E27FC236}">
                  <a16:creationId xmlns:a16="http://schemas.microsoft.com/office/drawing/2014/main" id="{BF1BE65D-BB35-415F-BECB-FE4D50132397}"/>
                </a:ext>
              </a:extLst>
            </p:cNvPr>
            <p:cNvSpPr/>
            <p:nvPr/>
          </p:nvSpPr>
          <p:spPr>
            <a:xfrm rot="10800000">
              <a:off x="2567603" y="2480614"/>
              <a:ext cx="288030" cy="21385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6A85B51F-7672-4163-8BC4-4C7EC8249092}"/>
                </a:ext>
              </a:extLst>
            </p:cNvPr>
            <p:cNvSpPr txBox="1"/>
            <p:nvPr/>
          </p:nvSpPr>
          <p:spPr>
            <a:xfrm>
              <a:off x="1271464" y="3059668"/>
              <a:ext cx="3513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Fartøy med enkelte petroleumskrav</a:t>
              </a: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B7BD4E2C-5035-43B6-BFD7-C4D1F963907C}"/>
                </a:ext>
              </a:extLst>
            </p:cNvPr>
            <p:cNvSpPr txBox="1"/>
            <p:nvPr/>
          </p:nvSpPr>
          <p:spPr>
            <a:xfrm>
              <a:off x="6456040" y="3059668"/>
              <a:ext cx="3783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Innretning med enkelte maritime krav</a:t>
              </a:r>
            </a:p>
          </p:txBody>
        </p:sp>
      </p:grp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DCBAEA5-F360-4017-972B-35F92173F086}"/>
              </a:ext>
            </a:extLst>
          </p:cNvPr>
          <p:cNvSpPr txBox="1"/>
          <p:nvPr/>
        </p:nvSpPr>
        <p:spPr>
          <a:xfrm>
            <a:off x="903480" y="5013176"/>
            <a:ext cx="9825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Vårt utgangspunkt: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W2W-enheter er noe annet enn dagens fartøy og innretninger i petroleumsvirksomheten,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 spørsmålet er hvordan vi mest fornuftig regulerer selve W2W-enhetene og aktivitetene på disse?</a:t>
            </a:r>
          </a:p>
        </p:txBody>
      </p:sp>
    </p:spTree>
    <p:extLst>
      <p:ext uri="{BB962C8B-B14F-4D97-AF65-F5344CB8AC3E}">
        <p14:creationId xmlns:p14="http://schemas.microsoft.com/office/powerpoint/2010/main" val="33139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ema">
  <a:themeElements>
    <a:clrScheme name="Egendefin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900"/>
      </a:accent1>
      <a:accent2>
        <a:srgbClr val="00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8CDC580-9DFF-41DC-AFA3-0C8369513AE9}" vid="{3674092C-CB33-477D-8FA8-46B6A944FF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342</TotalTime>
  <Words>1015</Words>
  <Application>Microsoft Office PowerPoint</Application>
  <PresentationFormat>Widescreen</PresentationFormat>
  <Paragraphs>124</Paragraphs>
  <Slides>14</Slides>
  <Notes>14</Notes>
  <HiddenSlides>2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Times New Roman</vt:lpstr>
      <vt:lpstr>Office-tema</vt:lpstr>
      <vt:lpstr>Ymse om regelverksutvikling</vt:lpstr>
      <vt:lpstr>Saker som kanskje kan bli til store oppgaver i regelverksutvikling, eller som av ulike årsaker bare ender opp med å bli bittesmå</vt:lpstr>
      <vt:lpstr>Nattarbeid og krav til kompetanse: </vt:lpstr>
      <vt:lpstr>Fangst, transport og lagring av CO2</vt:lpstr>
      <vt:lpstr>Fangst, transport og lagring av CO2</vt:lpstr>
      <vt:lpstr>Vindkraft til havs</vt:lpstr>
      <vt:lpstr>Vindkraft til havs</vt:lpstr>
      <vt:lpstr>PowerPoint-presentasjon</vt:lpstr>
      <vt:lpstr>Regelverksalternativer for «W2W-enheter»</vt:lpstr>
      <vt:lpstr>Høringsforslaget</vt:lpstr>
      <vt:lpstr>Høringsforslag 2018</vt:lpstr>
      <vt:lpstr>Prosess i høringsperioden</vt:lpstr>
      <vt:lpstr>Analyse av de arktiske lands petroleums-myndigheters reguleringsregimer og bruk av standarder i arktisk petroleumsvirksomhet</vt:lpstr>
      <vt:lpstr>PowerPoint-presentasjon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Ymse om regelverksutvikling</dc:title>
  <dc:creator>Kjeldstad Hilda</dc:creator>
  <cp:lastModifiedBy>Kjeldstad Hilda</cp:lastModifiedBy>
  <cp:revision>14</cp:revision>
  <cp:lastPrinted>2018-11-27T14:38:46Z</cp:lastPrinted>
  <dcterms:created xsi:type="dcterms:W3CDTF">2018-11-26T13:10:09Z</dcterms:created>
  <dcterms:modified xsi:type="dcterms:W3CDTF">2018-11-27T14:41:09Z</dcterms:modified>
</cp:coreProperties>
</file>