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366" r:id="rId3"/>
    <p:sldId id="465" r:id="rId4"/>
    <p:sldId id="406" r:id="rId5"/>
    <p:sldId id="388" r:id="rId6"/>
    <p:sldId id="402" r:id="rId7"/>
    <p:sldId id="400" r:id="rId8"/>
    <p:sldId id="401" r:id="rId9"/>
    <p:sldId id="386" r:id="rId10"/>
    <p:sldId id="261" r:id="rId11"/>
    <p:sldId id="409" r:id="rId12"/>
    <p:sldId id="399" r:id="rId13"/>
    <p:sldId id="389" r:id="rId14"/>
    <p:sldId id="324" r:id="rId15"/>
    <p:sldId id="325" r:id="rId16"/>
    <p:sldId id="326" r:id="rId17"/>
    <p:sldId id="327" r:id="rId18"/>
    <p:sldId id="407" r:id="rId19"/>
    <p:sldId id="335" r:id="rId20"/>
    <p:sldId id="273" r:id="rId21"/>
    <p:sldId id="303" r:id="rId22"/>
    <p:sldId id="398" r:id="rId23"/>
    <p:sldId id="358" r:id="rId24"/>
    <p:sldId id="404" r:id="rId25"/>
    <p:sldId id="397" r:id="rId26"/>
    <p:sldId id="394" r:id="rId27"/>
    <p:sldId id="395" r:id="rId28"/>
    <p:sldId id="342" r:id="rId29"/>
    <p:sldId id="396" r:id="rId30"/>
    <p:sldId id="361" r:id="rId31"/>
    <p:sldId id="362" r:id="rId32"/>
    <p:sldId id="275" r:id="rId33"/>
    <p:sldId id="408" r:id="rId34"/>
    <p:sldId id="277" r:id="rId35"/>
    <p:sldId id="377" r:id="rId36"/>
    <p:sldId id="464" r:id="rId37"/>
    <p:sldId id="405" r:id="rId38"/>
    <p:sldId id="410" r:id="rId39"/>
    <p:sldId id="266" r:id="rId40"/>
    <p:sldId id="411" r:id="rId41"/>
    <p:sldId id="292" r:id="rId42"/>
  </p:sldIdLst>
  <p:sldSz cx="8821738" cy="6121400"/>
  <p:notesSz cx="6858000" cy="9144000"/>
  <p:defaultTextStyle>
    <a:defPPr>
      <a:defRPr lang="nb-NO"/>
    </a:defPPr>
    <a:lvl1pPr marL="0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6933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53867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80800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07733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34667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61600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88534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15467" algn="l" defTabSz="8538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8">
          <p15:clr>
            <a:srgbClr val="A4A3A4"/>
          </p15:clr>
        </p15:guide>
        <p15:guide id="2" pos="27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C0E"/>
    <a:srgbClr val="130C18"/>
    <a:srgbClr val="709791"/>
    <a:srgbClr val="002439"/>
    <a:srgbClr val="B1B3B5"/>
    <a:srgbClr val="BBBDBF"/>
    <a:srgbClr val="71A087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97" d="100"/>
          <a:sy n="97" d="100"/>
        </p:scale>
        <p:origin x="1123" y="72"/>
      </p:cViewPr>
      <p:guideLst>
        <p:guide orient="horz" pos="1928"/>
        <p:guide pos="27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1650187016258"/>
          <c:y val="2.3679751886815169E-2"/>
          <c:w val="0.83978452814017579"/>
          <c:h val="0.80445220216711233"/>
        </c:manualLayout>
      </c:layout>
      <c:areaChart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Kull</c:v>
                </c:pt>
              </c:strCache>
            </c:strRef>
          </c:tx>
          <c:spPr>
            <a:solidFill>
              <a:schemeClr val="tx1"/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'Ark1'!$B$2:$B$9</c:f>
              <c:numCache>
                <c:formatCode>General</c:formatCode>
                <c:ptCount val="8"/>
                <c:pt idx="0">
                  <c:v>163391</c:v>
                </c:pt>
                <c:pt idx="1">
                  <c:v>162700</c:v>
                </c:pt>
                <c:pt idx="2">
                  <c:v>148393</c:v>
                </c:pt>
                <c:pt idx="3">
                  <c:v>127509</c:v>
                </c:pt>
                <c:pt idx="4">
                  <c:v>104767</c:v>
                </c:pt>
                <c:pt idx="5">
                  <c:v>87171</c:v>
                </c:pt>
                <c:pt idx="6">
                  <c:v>79961</c:v>
                </c:pt>
                <c:pt idx="7">
                  <c:v>78033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6-4F78-9181-5276F3F975B0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Olje</c:v>
                </c:pt>
              </c:strCache>
            </c:strRef>
          </c:tx>
          <c:spPr>
            <a:solidFill>
              <a:srgbClr val="6699FF"/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'Ark1'!$C$2:$C$9</c:f>
              <c:numCache>
                <c:formatCode>General</c:formatCode>
                <c:ptCount val="8"/>
                <c:pt idx="0">
                  <c:v>176692</c:v>
                </c:pt>
                <c:pt idx="1">
                  <c:v>172233</c:v>
                </c:pt>
                <c:pt idx="2">
                  <c:v>168458</c:v>
                </c:pt>
                <c:pt idx="3">
                  <c:v>157331</c:v>
                </c:pt>
                <c:pt idx="4">
                  <c:v>147287</c:v>
                </c:pt>
                <c:pt idx="5">
                  <c:v>137355</c:v>
                </c:pt>
                <c:pt idx="6">
                  <c:v>125644</c:v>
                </c:pt>
                <c:pt idx="7">
                  <c:v>114397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36-4F78-9181-5276F3F975B0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Gass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'Ark1'!$D$2:$D$9</c:f>
              <c:numCache>
                <c:formatCode>General</c:formatCode>
                <c:ptCount val="8"/>
                <c:pt idx="0">
                  <c:v>121498</c:v>
                </c:pt>
                <c:pt idx="1">
                  <c:v>122664</c:v>
                </c:pt>
                <c:pt idx="2">
                  <c:v>128159</c:v>
                </c:pt>
                <c:pt idx="3">
                  <c:v>130323</c:v>
                </c:pt>
                <c:pt idx="4">
                  <c:v>131106</c:v>
                </c:pt>
                <c:pt idx="5">
                  <c:v>126465</c:v>
                </c:pt>
                <c:pt idx="6">
                  <c:v>117232</c:v>
                </c:pt>
                <c:pt idx="7">
                  <c:v>106400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36-4F78-9181-5276F3F975B0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Atomkraft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'Ark1'!$E$2:$E$9</c:f>
              <c:numCache>
                <c:formatCode>General</c:formatCode>
                <c:ptCount val="8"/>
                <c:pt idx="0">
                  <c:v>27068</c:v>
                </c:pt>
                <c:pt idx="1">
                  <c:v>33939</c:v>
                </c:pt>
                <c:pt idx="2">
                  <c:v>42959</c:v>
                </c:pt>
                <c:pt idx="3">
                  <c:v>52712</c:v>
                </c:pt>
                <c:pt idx="4">
                  <c:v>60376</c:v>
                </c:pt>
                <c:pt idx="5">
                  <c:v>67332</c:v>
                </c:pt>
                <c:pt idx="6">
                  <c:v>71175</c:v>
                </c:pt>
                <c:pt idx="7">
                  <c:v>73757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36-4F78-9181-5276F3F975B0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Vannkraft</c:v>
                </c:pt>
              </c:strCache>
            </c:strRef>
          </c:tx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'Ark1'!$F$2:$F$9</c:f>
              <c:numCache>
                <c:formatCode>General</c:formatCode>
                <c:ptCount val="8"/>
                <c:pt idx="0">
                  <c:v>13647</c:v>
                </c:pt>
                <c:pt idx="1">
                  <c:v>16080</c:v>
                </c:pt>
                <c:pt idx="2">
                  <c:v>18473</c:v>
                </c:pt>
                <c:pt idx="3">
                  <c:v>20501</c:v>
                </c:pt>
                <c:pt idx="4">
                  <c:v>22513</c:v>
                </c:pt>
                <c:pt idx="5">
                  <c:v>24322</c:v>
                </c:pt>
                <c:pt idx="6">
                  <c:v>25730</c:v>
                </c:pt>
                <c:pt idx="7">
                  <c:v>26796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36-4F78-9181-5276F3F975B0}"/>
            </c:ext>
          </c:extLst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Biomasse/søppel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'Ark1'!$G$2:$G$9</c:f>
              <c:numCache>
                <c:formatCode>General</c:formatCode>
                <c:ptCount val="8"/>
                <c:pt idx="0">
                  <c:v>57671</c:v>
                </c:pt>
                <c:pt idx="1">
                  <c:v>67197</c:v>
                </c:pt>
                <c:pt idx="2">
                  <c:v>75169</c:v>
                </c:pt>
                <c:pt idx="3">
                  <c:v>84227</c:v>
                </c:pt>
                <c:pt idx="4">
                  <c:v>96300</c:v>
                </c:pt>
                <c:pt idx="5">
                  <c:v>112159</c:v>
                </c:pt>
                <c:pt idx="6">
                  <c:v>126734</c:v>
                </c:pt>
                <c:pt idx="7">
                  <c:v>138760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36-4F78-9181-5276F3F975B0}"/>
            </c:ext>
          </c:extLst>
        </c:ser>
        <c:ser>
          <c:idx val="6"/>
          <c:order val="6"/>
          <c:tx>
            <c:strRef>
              <c:f>'Ark1'!$H$1</c:f>
              <c:strCache>
                <c:ptCount val="1"/>
                <c:pt idx="0">
                  <c:v>Andre fornybare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'Ark1'!$A$2:$A$9</c:f>
              <c:numCache>
                <c:formatCode>General</c:formatCode>
                <c:ptCount val="8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'Ark1'!$H$2:$H$9</c:f>
              <c:numCache>
                <c:formatCode>General</c:formatCode>
                <c:ptCount val="8"/>
                <c:pt idx="0">
                  <c:v>6980</c:v>
                </c:pt>
                <c:pt idx="1">
                  <c:v>14664</c:v>
                </c:pt>
                <c:pt idx="2">
                  <c:v>26941</c:v>
                </c:pt>
                <c:pt idx="3">
                  <c:v>41546</c:v>
                </c:pt>
                <c:pt idx="4">
                  <c:v>58705</c:v>
                </c:pt>
                <c:pt idx="5">
                  <c:v>78242</c:v>
                </c:pt>
                <c:pt idx="6">
                  <c:v>100941</c:v>
                </c:pt>
                <c:pt idx="7">
                  <c:v>124964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36-4F78-9181-5276F3F97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524976"/>
        <c:axId val="425525368"/>
      </c:areaChart>
      <c:catAx>
        <c:axId val="42552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b-NO"/>
          </a:p>
        </c:txPr>
        <c:crossAx val="425525368"/>
        <c:crosses val="autoZero"/>
        <c:auto val="1"/>
        <c:lblAlgn val="ctr"/>
        <c:lblOffset val="100"/>
        <c:noMultiLvlLbl val="0"/>
      </c:catAx>
      <c:valAx>
        <c:axId val="425525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60" baseline="0"/>
            </a:pPr>
            <a:endParaRPr lang="nb-NO"/>
          </a:p>
        </c:txPr>
        <c:crossAx val="425524976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zero"/>
    <c:showDLblsOverMax val="0"/>
  </c:chart>
  <c:txPr>
    <a:bodyPr/>
    <a:lstStyle/>
    <a:p>
      <a:pPr>
        <a:defRPr sz="1600"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69699-EE93-4B30-98EB-DA27D30365A5}" type="datetimeFigureOut">
              <a:rPr lang="nb-NO" smtClean="0"/>
              <a:pPr/>
              <a:t>28.11.2018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685800"/>
            <a:ext cx="4940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38593-3C7B-4C8B-BBF2-3EE7B52C1EA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70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26933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53867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80800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07733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34667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61600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88534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15467" algn="l" defTabSz="8538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300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95DDA-7FF0-46AC-A4B7-313304B07B1B}" type="slidenum">
              <a:rPr lang="nb-NO" smtClean="0">
                <a:solidFill>
                  <a:prstClr val="black"/>
                </a:solidFill>
              </a:rPr>
              <a:pPr/>
              <a:t>17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0C66B-2BE9-4037-B273-84225BA45B1A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947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98500" y="731838"/>
            <a:ext cx="5272088" cy="36576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38593-3C7B-4C8B-BBF2-3EE7B52C1EA5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6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a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08738" cy="612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22" y="2124000"/>
            <a:ext cx="3675895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4346" cy="612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7939564" cy="5844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9D27-BA5C-4C26-913A-402FCB72DACD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399" y="1625873"/>
            <a:ext cx="7938000" cy="2874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00" y="162000"/>
            <a:ext cx="1422000" cy="5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4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4108288" cy="58440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E8F-8E9B-48F6-8962-BFDFBFA5007B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399" y="1625873"/>
            <a:ext cx="4107479" cy="2874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05200" y="1125810"/>
            <a:ext cx="4116538" cy="7827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46400" y="2286000"/>
            <a:ext cx="4158000" cy="2286000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704466" y="2286000"/>
            <a:ext cx="4117271" cy="2286000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2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4AA3-EED7-4FCD-A2EC-394E2653FD2F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72857" y="1188000"/>
            <a:ext cx="8359200" cy="4208400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485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738" y="532925"/>
            <a:ext cx="8820000" cy="5598000"/>
          </a:xfrm>
        </p:spPr>
        <p:txBody>
          <a:bodyPr tIns="2232000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174A18F-E936-4276-AAA9-B19EDD5DAC29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1191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7939564" cy="58440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00" y="2136822"/>
            <a:ext cx="3852000" cy="37036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7071-75D1-4512-A9DF-A4345092C72F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399" y="1625873"/>
            <a:ext cx="7938000" cy="2874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30502" y="2136822"/>
            <a:ext cx="3852000" cy="37036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4289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7ABB-7CA4-4B69-A452-84622A81DBE4}" type="datetime1">
              <a:rPr lang="nb-NO" smtClean="0"/>
              <a:pPr/>
              <a:t>28.11.2018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241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8DFD-2790-4C60-BA74-684945348233}" type="datetime1">
              <a:rPr lang="nb-NO" smtClean="0"/>
              <a:pPr/>
              <a:t>28.11.2018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66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410869" y="819"/>
            <a:ext cx="4410869" cy="6120581"/>
          </a:xfrm>
          <a:solidFill>
            <a:srgbClr val="CCCCCC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5DC95F-CC9E-42B9-BFE4-A015B12872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434141" y="408357"/>
            <a:ext cx="3680200" cy="32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58">
                <a:solidFill>
                  <a:srgbClr val="AFAFAF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Tema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34142" y="1363350"/>
            <a:ext cx="2985515" cy="33947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5" name="SmartArt Placeholder 2"/>
          <p:cNvSpPr>
            <a:spLocks noGrp="1"/>
          </p:cNvSpPr>
          <p:nvPr>
            <p:ph type="dgm" sz="quarter" idx="16" hasCustomPrompt="1"/>
          </p:nvPr>
        </p:nvSpPr>
        <p:spPr>
          <a:xfrm>
            <a:off x="7527203" y="428366"/>
            <a:ext cx="885116" cy="2574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nb-NO" dirty="0"/>
              <a:t> </a:t>
            </a:r>
          </a:p>
        </p:txBody>
      </p:sp>
      <p:pic>
        <p:nvPicPr>
          <p:cNvPr id="26" name="logo_hvit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03" y="428366"/>
            <a:ext cx="885116" cy="257473"/>
          </a:xfrm>
          <a:prstGeom prst="rect">
            <a:avLst/>
          </a:prstGeom>
        </p:spPr>
      </p:pic>
      <p:pic>
        <p:nvPicPr>
          <p:cNvPr id="27" name="logo_svar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03" y="428366"/>
            <a:ext cx="885116" cy="2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4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6683" y="232390"/>
            <a:ext cx="7314691" cy="836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1076683" y="1132180"/>
            <a:ext cx="7303970" cy="4756837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B0FC5-4496-45E9-A881-7A83333D512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44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13140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200" y="2136822"/>
            <a:ext cx="7300800" cy="3703612"/>
          </a:xfrm>
        </p:spPr>
        <p:txBody>
          <a:bodyPr>
            <a:normAutofit/>
          </a:bodyPr>
          <a:lstStyle>
            <a:lvl1pPr marL="180975" indent="-180975">
              <a:defRPr sz="1800"/>
            </a:lvl1pPr>
            <a:lvl2pPr marL="714375" indent="-171450">
              <a:defRPr sz="1600"/>
            </a:lvl2pPr>
            <a:lvl3pPr marL="1162050" indent="-171450">
              <a:defRPr sz="1400"/>
            </a:lvl3pPr>
            <a:lvl4pPr marL="1524000" indent="-180975">
              <a:defRPr sz="1400"/>
            </a:lvl4pPr>
            <a:lvl5pPr marL="1790700" indent="-171450"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81200" y="1429200"/>
            <a:ext cx="7300800" cy="478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130C0E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922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08738" cy="6120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774" y="1918097"/>
            <a:ext cx="7498477" cy="1312133"/>
          </a:xfrm>
        </p:spPr>
        <p:txBody>
          <a:bodyPr anchor="b"/>
          <a:lstStyle>
            <a:lvl1pPr>
              <a:defRPr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200" y="3230668"/>
            <a:ext cx="7498800" cy="47810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130C0E"/>
                </a:solidFill>
              </a:defRPr>
            </a:lvl1pPr>
            <a:lvl2pPr marL="42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Picture 6" descr="logo_n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50800" y="162000"/>
            <a:ext cx="1424811" cy="55800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600" y="5799600"/>
            <a:ext cx="306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130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08738" cy="6120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774" y="1918097"/>
            <a:ext cx="4349175" cy="1312133"/>
          </a:xfrm>
        </p:spPr>
        <p:txBody>
          <a:bodyPr anchor="b"/>
          <a:lstStyle>
            <a:lvl1pPr>
              <a:defRPr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200" y="3230668"/>
            <a:ext cx="4349362" cy="47810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130C0E"/>
                </a:solidFill>
              </a:defRPr>
            </a:lvl1pPr>
            <a:lvl2pPr marL="42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93738" y="2260800"/>
            <a:ext cx="3528000" cy="2934000"/>
          </a:xfrm>
        </p:spPr>
        <p:txBody>
          <a:bodyPr tIns="900000"/>
          <a:lstStyle>
            <a:lvl1pPr marL="0" indent="0" algn="ctr">
              <a:buNone/>
              <a:defRPr sz="24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8" name="Picture 7" descr="logo_n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50800" y="162000"/>
            <a:ext cx="1424811" cy="5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600" y="5799600"/>
            <a:ext cx="306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185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08738" cy="6120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774" y="1918097"/>
            <a:ext cx="7498477" cy="1312133"/>
          </a:xfrm>
        </p:spPr>
        <p:txBody>
          <a:bodyPr anchor="b"/>
          <a:lstStyle>
            <a:lvl1pPr>
              <a:defRPr>
                <a:solidFill>
                  <a:srgbClr val="002439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200" y="3230668"/>
            <a:ext cx="7498800" cy="47810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130C0E"/>
                </a:solidFill>
              </a:defRPr>
            </a:lvl1pPr>
            <a:lvl2pPr marL="42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52400" y="4320000"/>
            <a:ext cx="2563200" cy="1324800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509775" y="4320000"/>
            <a:ext cx="2563200" cy="1324800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258538" y="4320000"/>
            <a:ext cx="2563200" cy="1324800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9" name="Picture 8" descr="logo_n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50800" y="162000"/>
            <a:ext cx="1424811" cy="5580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600" y="5799600"/>
            <a:ext cx="306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916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08738" cy="6120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00898"/>
            <a:ext cx="8820000" cy="4323600"/>
          </a:xfrm>
          <a:solidFill>
            <a:srgbClr val="B1B3B5"/>
          </a:solidFill>
        </p:spPr>
        <p:txBody>
          <a:bodyPr tIns="234000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774" y="1918097"/>
            <a:ext cx="7498477" cy="1312133"/>
          </a:xfrm>
        </p:spPr>
        <p:txBody>
          <a:bodyPr anchor="b"/>
          <a:lstStyle>
            <a:lvl1pPr>
              <a:defRPr>
                <a:solidFill>
                  <a:srgbClr val="002439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200" y="3230668"/>
            <a:ext cx="7498800" cy="47810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2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Picture 7" descr="logo_n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50800" y="162000"/>
            <a:ext cx="1424811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4346" cy="612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774" y="1918097"/>
            <a:ext cx="7498477" cy="131213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200" y="3230668"/>
            <a:ext cx="7498800" cy="47810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709791"/>
                </a:solidFill>
              </a:defRPr>
            </a:lvl1pPr>
            <a:lvl2pPr marL="42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00" y="162000"/>
            <a:ext cx="1422000" cy="54745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600" y="5799600"/>
            <a:ext cx="306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986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7939564" cy="58440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70B7-EC75-4EB4-A19B-061DDD2D3051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399" y="1625873"/>
            <a:ext cx="7938000" cy="2874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640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7939564" cy="58440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00" y="2136822"/>
            <a:ext cx="3604429" cy="37036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BA48-C9E0-4529-9EDC-E967ABEFFF36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399" y="1625873"/>
            <a:ext cx="7938000" cy="2874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321738" y="2286000"/>
            <a:ext cx="4500000" cy="3103200"/>
          </a:xfrm>
        </p:spPr>
        <p:txBody>
          <a:bodyPr tIns="972000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767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" y="502"/>
            <a:ext cx="8820000" cy="61282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597" y="1044366"/>
            <a:ext cx="7939564" cy="6529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400" y="2136822"/>
            <a:ext cx="7939564" cy="37036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000" y="180000"/>
            <a:ext cx="782810" cy="21602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709791"/>
                </a:solidFill>
              </a:defRPr>
            </a:lvl1pPr>
          </a:lstStyle>
          <a:p>
            <a:fld id="{9CB5146C-131C-4B1C-B314-BA53FABE69F4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2584" y="180000"/>
            <a:ext cx="5477941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cap="all" baseline="0">
                <a:solidFill>
                  <a:srgbClr val="709791"/>
                </a:solidFill>
              </a:defRPr>
            </a:lvl1pPr>
          </a:lstStyle>
          <a:p>
            <a:r>
              <a:rPr lang="en-US"/>
              <a:t>- Presentation title. Insert from "Header &amp; Footer"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600" y="5799600"/>
            <a:ext cx="306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Picture 11" descr="logo_ny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850800" y="162000"/>
            <a:ext cx="1424811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6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49" r:id="rId3"/>
    <p:sldLayoutId id="2147483660" r:id="rId4"/>
    <p:sldLayoutId id="2147483661" r:id="rId5"/>
    <p:sldLayoutId id="2147483662" r:id="rId6"/>
    <p:sldLayoutId id="2147483663" r:id="rId7"/>
    <p:sldLayoutId id="2147483671" r:id="rId8"/>
    <p:sldLayoutId id="2147483670" r:id="rId9"/>
    <p:sldLayoutId id="2147483665" r:id="rId10"/>
    <p:sldLayoutId id="2147483667" r:id="rId11"/>
    <p:sldLayoutId id="2147483668" r:id="rId12"/>
    <p:sldLayoutId id="2147483669" r:id="rId13"/>
    <p:sldLayoutId id="2147483666" r:id="rId14"/>
    <p:sldLayoutId id="2147483654" r:id="rId15"/>
    <p:sldLayoutId id="2147483655" r:id="rId16"/>
    <p:sldLayoutId id="2147483672" r:id="rId17"/>
    <p:sldLayoutId id="2147483673" r:id="rId18"/>
  </p:sldLayoutIdLst>
  <p:hf hdr="0"/>
  <p:txStyles>
    <p:titleStyle>
      <a:lvl1pPr algn="l" defTabSz="853867" rtl="0" eaLnBrk="1" latinLnBrk="0" hangingPunct="1">
        <a:spcBef>
          <a:spcPct val="0"/>
        </a:spcBef>
        <a:buNone/>
        <a:defRPr sz="3600" kern="1200" cap="none" baseline="0">
          <a:solidFill>
            <a:srgbClr val="002439"/>
          </a:solidFill>
          <a:latin typeface="+mj-lt"/>
          <a:ea typeface="+mj-ea"/>
          <a:cs typeface="+mj-cs"/>
        </a:defRPr>
      </a:lvl1pPr>
    </p:titleStyle>
    <p:bodyStyle>
      <a:lvl1pPr marL="320200" indent="-320200" algn="l" defTabSz="8538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rgbClr val="130C0E"/>
          </a:solidFill>
          <a:latin typeface="+mj-lt"/>
          <a:ea typeface="+mn-ea"/>
          <a:cs typeface="+mn-cs"/>
        </a:defRPr>
      </a:lvl1pPr>
      <a:lvl2pPr marL="1076325" indent="-304800" algn="l" defTabSz="8538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30C0E"/>
          </a:solidFill>
          <a:latin typeface="+mn-lt"/>
          <a:ea typeface="+mn-ea"/>
          <a:cs typeface="+mn-cs"/>
        </a:defRPr>
      </a:lvl2pPr>
      <a:lvl3pPr marL="1466850" indent="-209550" algn="l" defTabSz="8538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30C0E"/>
          </a:solidFill>
          <a:latin typeface="+mn-lt"/>
          <a:ea typeface="+mn-ea"/>
          <a:cs typeface="+mn-cs"/>
        </a:defRPr>
      </a:lvl3pPr>
      <a:lvl4pPr marL="1619250" indent="-180975" algn="l" defTabSz="85386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130C0E"/>
          </a:solidFill>
          <a:latin typeface="+mn-lt"/>
          <a:ea typeface="+mn-ea"/>
          <a:cs typeface="+mn-cs"/>
        </a:defRPr>
      </a:lvl4pPr>
      <a:lvl5pPr marL="1790700" indent="-171450" algn="l" defTabSz="8538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rgbClr val="130C0E"/>
          </a:solidFill>
          <a:latin typeface="+mn-lt"/>
          <a:ea typeface="+mn-ea"/>
          <a:cs typeface="+mn-cs"/>
        </a:defRPr>
      </a:lvl5pPr>
      <a:lvl6pPr marL="2348133" indent="-213467" algn="l" defTabSz="8538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5067" indent="-213467" algn="l" defTabSz="8538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indent="-213467" algn="l" defTabSz="8538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934" indent="-213467" algn="l" defTabSz="8538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933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867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800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7733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4667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1600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8534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5467" algn="l" defTabSz="8538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Den politiske situasjonen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28. november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738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D845E1-9E78-4C10-B1AE-59CF235D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09652"/>
          </a:xfrm>
        </p:spPr>
        <p:txBody>
          <a:bodyPr/>
          <a:lstStyle/>
          <a:p>
            <a:r>
              <a:rPr lang="nb-NO" dirty="0"/>
              <a:t>Flertallsregjering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2032376-B5D1-4CB0-AB0E-50F8F0F53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338" y="1404516"/>
            <a:ext cx="6935062" cy="3703638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698075-0AEB-45EC-86DE-BD2E512AF8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39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071EF-225F-44C0-BB30-D845268B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89" y="252388"/>
            <a:ext cx="7330160" cy="432048"/>
          </a:xfrm>
        </p:spPr>
        <p:txBody>
          <a:bodyPr/>
          <a:lstStyle/>
          <a:p>
            <a:r>
              <a:rPr lang="nb-NO" dirty="0"/>
              <a:t>OBS: Blokkdeling og </a:t>
            </a:r>
            <a:r>
              <a:rPr lang="nb-NO" dirty="0" err="1"/>
              <a:t>blankpussing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0594F7F-15AC-403A-B20E-9D09BE21F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190" y="1116484"/>
            <a:ext cx="6611357" cy="4642884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DBD9291-7409-4F70-8EB1-9AE3100BE0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531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BFFDAD-0DC1-4B2E-8363-AD729AB5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37" y="118800"/>
            <a:ext cx="7559563" cy="637644"/>
          </a:xfrm>
        </p:spPr>
        <p:txBody>
          <a:bodyPr/>
          <a:lstStyle/>
          <a:p>
            <a:r>
              <a:rPr lang="nb-NO" dirty="0"/>
              <a:t>Arbeiderpartiets vedtatte politikk: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8105B9-D5D4-43F3-8FE0-0CC538C55A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F9152E3-7FDF-4D92-AFBE-A37318383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350"/>
          <a:stretch/>
        </p:blipFill>
        <p:spPr>
          <a:xfrm>
            <a:off x="1314525" y="828452"/>
            <a:ext cx="4912070" cy="50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3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BFFDAD-0DC1-4B2E-8363-AD729AB5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37" y="118800"/>
            <a:ext cx="7559563" cy="637644"/>
          </a:xfrm>
        </p:spPr>
        <p:txBody>
          <a:bodyPr/>
          <a:lstStyle/>
          <a:p>
            <a:r>
              <a:rPr lang="nb-NO" dirty="0"/>
              <a:t>Arbeiderpartiet og Lofoten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A3FD146-6F0B-492F-A28C-E9547A4E8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31"/>
          <a:stretch/>
        </p:blipFill>
        <p:spPr>
          <a:xfrm>
            <a:off x="306413" y="823009"/>
            <a:ext cx="3574063" cy="4976591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8105B9-D5D4-43F3-8FE0-0CC538C55A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FE5920-AC6F-4E40-8447-62000069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" y="4112269"/>
            <a:ext cx="8821738" cy="106985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E44A7E2-3DF5-418F-A420-AFBE6A5FE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754" y="1189643"/>
            <a:ext cx="5622826" cy="20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4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6369" y="273821"/>
            <a:ext cx="7944671" cy="467074"/>
          </a:xfrm>
        </p:spPr>
        <p:txBody>
          <a:bodyPr>
            <a:normAutofit fontScale="90000"/>
          </a:bodyPr>
          <a:lstStyle/>
          <a:p>
            <a:r>
              <a:rPr lang="nb-NO" dirty="0"/>
              <a:t>Lofoten: slik det fremstilles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01" y="975887"/>
            <a:ext cx="6480720" cy="48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9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>
                <a:solidFill>
                  <a:prstClr val="black"/>
                </a:solidFill>
              </a:rPr>
              <a:pPr/>
              <a:t>15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1026" name="Picture 2" descr="https://phytoplanktonic.files.wordpress.com/2014/07/southern-ocean-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2" y="1192757"/>
            <a:ext cx="7151335" cy="42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3301778" y="2009982"/>
            <a:ext cx="211720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300" dirty="0">
                <a:solidFill>
                  <a:prstClr val="black"/>
                </a:solidFill>
              </a:rPr>
              <a:t>Før «Snøhvit»</a:t>
            </a:r>
          </a:p>
        </p:txBody>
      </p:sp>
    </p:spTree>
    <p:extLst>
      <p:ext uri="{BB962C8B-B14F-4D97-AF65-F5344CB8AC3E}">
        <p14:creationId xmlns:p14="http://schemas.microsoft.com/office/powerpoint/2010/main" val="3136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>
                <a:solidFill>
                  <a:prstClr val="black"/>
                </a:solidFill>
              </a:rPr>
              <a:pPr/>
              <a:t>16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1026" name="Picture 2" descr="https://phytoplanktonic.files.wordpress.com/2014/07/southern-ocean-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2" y="1192757"/>
            <a:ext cx="7151335" cy="42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3301200" y="2009983"/>
            <a:ext cx="24068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300" dirty="0">
                <a:solidFill>
                  <a:prstClr val="black"/>
                </a:solidFill>
              </a:rPr>
              <a:t>Etter «Snøhvit»</a:t>
            </a:r>
          </a:p>
        </p:txBody>
      </p:sp>
    </p:spTree>
    <p:extLst>
      <p:ext uri="{BB962C8B-B14F-4D97-AF65-F5344CB8AC3E}">
        <p14:creationId xmlns:p14="http://schemas.microsoft.com/office/powerpoint/2010/main" val="18686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>
                <a:solidFill>
                  <a:prstClr val="black"/>
                </a:solidFill>
              </a:rPr>
              <a:pPr/>
              <a:t>17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2050" name="Picture 2" descr="http://img.gfx.no/1808/1808183/Subsea%20to%20Beach%20Scenario0511141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2" y="1192757"/>
            <a:ext cx="7151335" cy="387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D7AC80C-9927-4A53-B270-9316C24236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Forvaltningsplanen for Barentshavet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44D2F24E-CADE-4CE7-B939-70BB5092CB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332DF3-691F-4D4D-BAE3-13ADEE52D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714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8421" y="-478931"/>
            <a:ext cx="7300800" cy="1163367"/>
          </a:xfrm>
        </p:spPr>
        <p:txBody>
          <a:bodyPr/>
          <a:lstStyle/>
          <a:p>
            <a:r>
              <a:rPr lang="nb-NO" noProof="0" dirty="0"/>
              <a:t>Forvaltningsplanen for Barentshavet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99CE6A9-25A8-4481-B3C0-6F2114C90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31" y="903784"/>
            <a:ext cx="2774938" cy="501501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9B57710-1B85-46C9-AF32-1CB31D53D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70" y="903784"/>
            <a:ext cx="34004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7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01A13A-F939-4CF8-B94B-64822AE6B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92145">
              <a:defRPr/>
            </a:pPr>
            <a:fld id="{0ECD7AB5-6537-4741-B594-27CBFDEE586D}" type="slidenum">
              <a:rPr lang="nb-NO" sz="811">
                <a:solidFill>
                  <a:prstClr val="black"/>
                </a:solidFill>
                <a:latin typeface="Cambria"/>
              </a:rPr>
              <a:pPr defTabSz="692145">
                <a:defRPr/>
              </a:pPr>
              <a:t>2</a:t>
            </a:fld>
            <a:endParaRPr lang="nb-NO" sz="811" dirty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69398DD-60D2-4AE9-B33B-28714D48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00" y="1013183"/>
            <a:ext cx="6970538" cy="44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0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0619" y="180380"/>
            <a:ext cx="6232916" cy="648072"/>
          </a:xfrm>
        </p:spPr>
        <p:txBody>
          <a:bodyPr>
            <a:normAutofit/>
          </a:bodyPr>
          <a:lstStyle/>
          <a:p>
            <a:r>
              <a:rPr lang="nb-NO" dirty="0"/>
              <a:t>Over halvparten gjenstår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6DF3-39C4-4964-A150-5299A9B99D0C}" type="slidenum">
              <a:rPr lang="nb-NO" smtClean="0"/>
              <a:t>20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C4CFAE3-153E-435B-878E-ACE2D2F61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20" y="1260500"/>
            <a:ext cx="7965083" cy="44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05" y="180380"/>
            <a:ext cx="7757257" cy="575279"/>
          </a:xfrm>
        </p:spPr>
        <p:txBody>
          <a:bodyPr>
            <a:normAutofit/>
          </a:bodyPr>
          <a:lstStyle/>
          <a:p>
            <a:r>
              <a:rPr lang="nb-NO" dirty="0"/>
              <a:t>Det meste er nord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81" y="1044476"/>
            <a:ext cx="4237318" cy="48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73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0C3B5-097F-4DA2-8A78-055F31534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1. Verdiskaping i fokus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C0B9018D-4DAA-47EC-8111-36AABAD56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8296A7-AEF9-4FA9-817F-4A3D6A3D9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009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014258-4DB3-47AB-A820-3512753B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73" y="1044476"/>
            <a:ext cx="5918292" cy="516897"/>
          </a:xfrm>
        </p:spPr>
        <p:txBody>
          <a:bodyPr/>
          <a:lstStyle/>
          <a:p>
            <a:r>
              <a:rPr lang="nb-NO" dirty="0"/>
              <a:t>Verdiskaping, -ikke verneplaner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194C12-6B67-4455-930F-C0965D19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529" y="2010000"/>
            <a:ext cx="5918292" cy="330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sz="2000" i="1" dirty="0"/>
          </a:p>
          <a:p>
            <a:pPr marL="0" indent="0" algn="ctr">
              <a:buNone/>
            </a:pPr>
            <a:endParaRPr lang="nb-NO" sz="2000" i="1" dirty="0"/>
          </a:p>
          <a:p>
            <a:pPr marL="0" indent="0" algn="ctr">
              <a:buNone/>
            </a:pPr>
            <a:r>
              <a:rPr lang="nb-NO" sz="2000" i="1" dirty="0"/>
              <a:t>"Formålet med forvaltningsplanene er å </a:t>
            </a:r>
            <a:r>
              <a:rPr lang="nb-NO" sz="2000" b="1" i="1" dirty="0"/>
              <a:t>legge til rette for verdiskaping</a:t>
            </a:r>
            <a:r>
              <a:rPr lang="nb-NO" sz="2000" i="1" dirty="0"/>
              <a:t> gjennom bærekraftig bruk av ressurser og økosystemtjenester i havområdene."</a:t>
            </a:r>
          </a:p>
          <a:p>
            <a:endParaRPr lang="nb-NO" i="1" dirty="0"/>
          </a:p>
          <a:p>
            <a:endParaRPr lang="nb-NO" dirty="0"/>
          </a:p>
          <a:p>
            <a:endParaRPr lang="nb-NO" i="1" dirty="0"/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B85D58-CA30-4C06-AAA8-5EF73E090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92186">
              <a:defRPr/>
            </a:pPr>
            <a:fld id="{0ECD7AB5-6537-4741-B594-27CBFDEE586D}" type="slidenum">
              <a:rPr lang="nb-NO" sz="810">
                <a:solidFill>
                  <a:prstClr val="black"/>
                </a:solidFill>
                <a:latin typeface="Cambria"/>
              </a:rPr>
              <a:pPr defTabSz="692186">
                <a:defRPr/>
              </a:pPr>
              <a:t>23</a:t>
            </a:fld>
            <a:endParaRPr lang="nb-NO" sz="810" dirty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320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7D337-CB90-4FE0-A5BE-F80C63EA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81660"/>
          </a:xfrm>
        </p:spPr>
        <p:txBody>
          <a:bodyPr/>
          <a:lstStyle/>
          <a:p>
            <a:r>
              <a:rPr lang="nb-NO" dirty="0"/>
              <a:t>Muligheter i nord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D87C9EE-D46D-4993-BC74-9ABA477F1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53" y="1332508"/>
            <a:ext cx="8018993" cy="4363889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01E3668-49B5-4C64-821A-AF194E624D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608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0C3B5-097F-4DA2-8A78-055F31534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2. Likebehandling av næringer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197AB482-4909-4A24-BAEC-CA4AD8086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8296A7-AEF9-4FA9-817F-4A3D6A3D9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4827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DC4BDC-3EFA-45A9-B754-B795AA68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21" y="245858"/>
            <a:ext cx="7939564" cy="584409"/>
          </a:xfrm>
        </p:spPr>
        <p:txBody>
          <a:bodyPr/>
          <a:lstStyle/>
          <a:p>
            <a:r>
              <a:rPr lang="nb-NO" dirty="0"/>
              <a:t>Risiko torsk: SYMBIOSES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11B64-094E-4ABE-9300-71E888FB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00" y="1692548"/>
            <a:ext cx="7003833" cy="369351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dirty="0"/>
              <a:t>Risiko ved </a:t>
            </a:r>
            <a:r>
              <a:rPr lang="nb-NO" dirty="0" err="1"/>
              <a:t>worst</a:t>
            </a:r>
            <a:r>
              <a:rPr lang="nb-NO" dirty="0"/>
              <a:t> case oljeutslipp = 	Konsekvens    </a:t>
            </a:r>
            <a:r>
              <a:rPr lang="nb-NO" dirty="0" err="1"/>
              <a:t>X</a:t>
            </a:r>
            <a:r>
              <a:rPr lang="nb-NO" dirty="0"/>
              <a:t> 	Sannsynlighet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		12 prosent      </a:t>
            </a:r>
            <a:r>
              <a:rPr lang="nb-NO" dirty="0" err="1"/>
              <a:t>X</a:t>
            </a:r>
            <a:r>
              <a:rPr lang="nb-NO" dirty="0"/>
              <a:t> 	0,0001 prosent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Risiko ved årlig fiske=		Konsekvens    </a:t>
            </a:r>
            <a:r>
              <a:rPr lang="nb-NO" dirty="0" err="1"/>
              <a:t>X</a:t>
            </a:r>
            <a:r>
              <a:rPr lang="nb-NO" dirty="0"/>
              <a:t> 	Sannsynlighet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		20 prosent      </a:t>
            </a:r>
            <a:r>
              <a:rPr lang="nb-NO" dirty="0" err="1"/>
              <a:t>X</a:t>
            </a:r>
            <a:r>
              <a:rPr lang="nb-NO" dirty="0"/>
              <a:t> 	100 prosent 	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	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E8B85AE-5A88-4E7B-82B2-A123876A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2186"/>
            <a:fld id="{0ECD7AB5-6537-4741-B594-27CBFDEE586D}" type="slidenum">
              <a:rPr lang="nb-NO">
                <a:solidFill>
                  <a:prstClr val="black"/>
                </a:solidFill>
                <a:latin typeface="Cambria"/>
              </a:rPr>
              <a:pPr defTabSz="692186"/>
              <a:t>26</a:t>
            </a:fld>
            <a:endParaRPr lang="nb-NO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DFA144C-325B-4D44-8D32-BF696EAEF4E5}"/>
              </a:ext>
            </a:extLst>
          </p:cNvPr>
          <p:cNvSpPr/>
          <p:nvPr/>
        </p:nvSpPr>
        <p:spPr>
          <a:xfrm>
            <a:off x="306413" y="1188492"/>
            <a:ext cx="8011572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CB1233-32D8-4025-8D55-E5E290526669}"/>
              </a:ext>
            </a:extLst>
          </p:cNvPr>
          <p:cNvSpPr/>
          <p:nvPr/>
        </p:nvSpPr>
        <p:spPr>
          <a:xfrm>
            <a:off x="306413" y="3060700"/>
            <a:ext cx="8011572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96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0C3B5-097F-4DA2-8A78-055F31534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3. Riktig bruk av "føre-var"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E03263F0-F22D-42D6-8B64-387F58905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8296A7-AEF9-4FA9-817F-4A3D6A3D9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031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6CCAFF-3EE2-464C-BABC-86D1C01F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61" y="108372"/>
            <a:ext cx="6648360" cy="613237"/>
          </a:xfrm>
        </p:spPr>
        <p:txBody>
          <a:bodyPr>
            <a:normAutofit/>
          </a:bodyPr>
          <a:lstStyle/>
          <a:p>
            <a:r>
              <a:rPr lang="nb-NO" dirty="0"/>
              <a:t>Føre-var-prinsippet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AEDC3B-F78A-4383-B1F4-FA9A6D63C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461" y="1276430"/>
            <a:ext cx="6653401" cy="40045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Prinsippet om "føre var" skal i tråd med naturmangfoldlovens §§ 7 og 9 utøves av offentlig beslutningsmyndighet</a:t>
            </a:r>
          </a:p>
          <a:p>
            <a:endParaRPr lang="nb-NO" dirty="0"/>
          </a:p>
          <a:p>
            <a:r>
              <a:rPr lang="nb-NO" dirty="0"/>
              <a:t>Stortingets energi- og miljøkomite understreket i 2015 tredelingen </a:t>
            </a:r>
            <a:r>
              <a:rPr lang="nb-NO" i="1" dirty="0"/>
              <a:t>"forskning, faglige vurderinger og føre-var-prinsippet"</a:t>
            </a:r>
            <a:r>
              <a:rPr lang="nb-NO" dirty="0"/>
              <a:t> som grunnlag for forvaltningsplanene</a:t>
            </a:r>
          </a:p>
          <a:p>
            <a:endParaRPr lang="nb-NO" dirty="0"/>
          </a:p>
          <a:p>
            <a:r>
              <a:rPr lang="nb-NO" dirty="0"/>
              <a:t>Prinsippet skal ikke benyttes "for sikkerhetsskyld", men når det foreligger en begrunnet mistanke basert på rådende kunnskap om at en alvorlig eller irreversibel skade kan oppstå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C4B420-2B62-4766-ADE5-1143E89D6B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92186"/>
            <a:fld id="{0ECD7AB5-6537-4741-B594-27CBFDEE586D}" type="slidenum">
              <a:rPr lang="nb-NO">
                <a:solidFill>
                  <a:prstClr val="black"/>
                </a:solidFill>
                <a:latin typeface="Cambria"/>
              </a:rPr>
              <a:pPr defTabSz="692186"/>
              <a:t>28</a:t>
            </a:fld>
            <a:endParaRPr lang="nb-NO" dirty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07485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0C3B5-097F-4DA2-8A78-055F31534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4. Dynamisk definisjon av iskanten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1EFFF33-50BF-4264-8E15-D7CF2AB48E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8296A7-AEF9-4FA9-817F-4A3D6A3D9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21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2437" y="118800"/>
            <a:ext cx="7559563" cy="1069692"/>
          </a:xfrm>
        </p:spPr>
        <p:txBody>
          <a:bodyPr>
            <a:normAutofit/>
          </a:bodyPr>
          <a:lstStyle/>
          <a:p>
            <a:r>
              <a:rPr lang="nb-NO" sz="3200" b="1" dirty="0"/>
              <a:t>Politisk handlingsrom 2017-2021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81199" y="1764556"/>
            <a:ext cx="7559563" cy="4075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Fremskrittspartiet 	</a:t>
            </a:r>
            <a:r>
              <a:rPr lang="nb-NO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nb-NO" dirty="0"/>
              <a:t>		</a:t>
            </a:r>
          </a:p>
          <a:p>
            <a:pPr marL="0" indent="0">
              <a:buNone/>
            </a:pPr>
            <a:r>
              <a:rPr lang="nb-NO" dirty="0"/>
              <a:t>Høyre			</a:t>
            </a:r>
            <a:r>
              <a:rPr lang="nb-NO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Arbeiderpartiet		</a:t>
            </a:r>
            <a:r>
              <a:rPr lang="nb-NO" dirty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nb-NO" dirty="0">
                <a:solidFill>
                  <a:schemeClr val="tx1"/>
                </a:solidFill>
                <a:sym typeface="Wingdings" panose="05000000000000000000" pitchFamily="2" charset="2"/>
              </a:rPr>
              <a:t>( </a:t>
            </a:r>
            <a:r>
              <a:rPr lang="nb-NO" dirty="0">
                <a:solidFill>
                  <a:srgbClr val="FFC000"/>
                </a:solidFill>
                <a:sym typeface="Wingdings" panose="05000000000000000000" pitchFamily="2" charset="2"/>
              </a:rPr>
              <a:t> </a:t>
            </a:r>
            <a:r>
              <a:rPr lang="nb-NO" dirty="0">
                <a:sym typeface="Wingdings" panose="05000000000000000000" pitchFamily="2" charset="2"/>
              </a:rPr>
              <a:t>? )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Senterpartiet		</a:t>
            </a:r>
            <a:r>
              <a:rPr lang="nb-NO" dirty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nb-NO" dirty="0">
                <a:solidFill>
                  <a:srgbClr val="FFC000"/>
                </a:solidFill>
                <a:sym typeface="Wingdings" panose="05000000000000000000" pitchFamily="2" charset="2"/>
              </a:rPr>
              <a:t></a:t>
            </a:r>
            <a:r>
              <a:rPr lang="nb-NO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nb-NO" dirty="0"/>
              <a:t>Kristelig Folkeparti	</a:t>
            </a:r>
            <a:r>
              <a:rPr lang="nb-NO" dirty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nb-NO" dirty="0">
                <a:solidFill>
                  <a:srgbClr val="FFC000"/>
                </a:solidFill>
                <a:sym typeface="Wingdings" panose="05000000000000000000" pitchFamily="2" charset="2"/>
              </a:rPr>
              <a:t> </a:t>
            </a:r>
            <a:r>
              <a:rPr lang="nb-NO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nb-NO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Venstre			</a:t>
            </a:r>
            <a:r>
              <a:rPr lang="nb-NO" dirty="0">
                <a:solidFill>
                  <a:srgbClr val="FFC000"/>
                </a:solidFill>
                <a:sym typeface="Wingdings" panose="05000000000000000000" pitchFamily="2" charset="2"/>
              </a:rPr>
              <a:t> </a:t>
            </a:r>
            <a:r>
              <a:rPr lang="nb-NO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nb-NO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dirty="0"/>
              <a:t>Sosialistisk Venstreparti	</a:t>
            </a:r>
            <a:r>
              <a:rPr lang="nb-NO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MDG			</a:t>
            </a:r>
            <a:r>
              <a:rPr lang="nb-NO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2394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9D453F-2693-418D-9750-01A94C7E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637644"/>
          </a:xfrm>
        </p:spPr>
        <p:txBody>
          <a:bodyPr/>
          <a:lstStyle/>
          <a:p>
            <a:r>
              <a:rPr lang="nb-NO" dirty="0"/>
              <a:t>Ny definisjon av iskanten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46EEB3-C237-4C75-8D04-92EB6794D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30</a:t>
            </a:fld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41ADF93-AF28-44F6-932D-23F724498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445" y="915112"/>
            <a:ext cx="7704855" cy="502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1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DF03F2-C634-480F-9A33-455BE20B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81660"/>
          </a:xfrm>
        </p:spPr>
        <p:txBody>
          <a:bodyPr/>
          <a:lstStyle/>
          <a:p>
            <a:r>
              <a:rPr lang="nb-NO" dirty="0"/>
              <a:t>Fysisk iskant, dynamisk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DBED718-F051-4C6D-83DE-3FC8AF87B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565" y="2340620"/>
            <a:ext cx="5249141" cy="1860455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F0D18C-614E-4CBB-A66B-B7468A60D3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9527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7997" y="180380"/>
            <a:ext cx="7939564" cy="1016327"/>
          </a:xfrm>
        </p:spPr>
        <p:txBody>
          <a:bodyPr>
            <a:normAutofit/>
          </a:bodyPr>
          <a:lstStyle/>
          <a:p>
            <a:r>
              <a:rPr lang="nb-NO" dirty="0"/>
              <a:t>Ikke-åpnede områder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32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45" y="902876"/>
            <a:ext cx="7592023" cy="51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0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F3A472D-0F71-4C69-A227-563F2D64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Utfordringer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2BDCB6A7-98A9-401C-87FF-FEB5AF020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98F32A-8D82-4825-8414-2E420157F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4305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470801" y="287333"/>
            <a:ext cx="6357574" cy="473751"/>
          </a:xfrm>
        </p:spPr>
        <p:txBody>
          <a:bodyPr>
            <a:normAutofit fontScale="90000"/>
          </a:bodyPr>
          <a:lstStyle/>
          <a:p>
            <a:r>
              <a:rPr lang="nb-NO" dirty="0"/>
              <a:t>“Den nye oljen”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1458" r="475"/>
          <a:stretch/>
        </p:blipFill>
        <p:spPr>
          <a:xfrm>
            <a:off x="620289" y="1679813"/>
            <a:ext cx="4009350" cy="368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utoShape 2" descr="Bilderesultat for edvard munch skrik"/>
          <p:cNvSpPr>
            <a:spLocks noChangeAspect="1" noChangeArrowheads="1"/>
          </p:cNvSpPr>
          <p:nvPr/>
        </p:nvSpPr>
        <p:spPr bwMode="auto">
          <a:xfrm>
            <a:off x="126117" y="462438"/>
            <a:ext cx="247086" cy="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126" tIns="37063" rIns="74126" bIns="37063" numCol="1" anchor="t" anchorCtr="0" compatLnSpc="1">
            <a:prstTxWarp prst="textNoShape">
              <a:avLst/>
            </a:prstTxWarp>
          </a:bodyPr>
          <a:lstStyle/>
          <a:p>
            <a:endParaRPr lang="en-US" sz="1378"/>
          </a:p>
        </p:txBody>
      </p:sp>
      <p:sp>
        <p:nvSpPr>
          <p:cNvPr id="15" name="AutoShape 4" descr="Bilderesultat for edvard munch skrik"/>
          <p:cNvSpPr>
            <a:spLocks noChangeAspect="1" noChangeArrowheads="1"/>
          </p:cNvSpPr>
          <p:nvPr/>
        </p:nvSpPr>
        <p:spPr bwMode="auto">
          <a:xfrm>
            <a:off x="249660" y="585980"/>
            <a:ext cx="247086" cy="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126" tIns="37063" rIns="74126" bIns="37063" numCol="1" anchor="t" anchorCtr="0" compatLnSpc="1">
            <a:prstTxWarp prst="textNoShape">
              <a:avLst/>
            </a:prstTxWarp>
          </a:bodyPr>
          <a:lstStyle/>
          <a:p>
            <a:endParaRPr lang="en-US" sz="1378"/>
          </a:p>
        </p:txBody>
      </p:sp>
      <p:sp>
        <p:nvSpPr>
          <p:cNvPr id="16" name="AutoShape 6" descr="Bilderesultat for edvard munch skrik"/>
          <p:cNvSpPr>
            <a:spLocks noChangeAspect="1" noChangeArrowheads="1"/>
          </p:cNvSpPr>
          <p:nvPr/>
        </p:nvSpPr>
        <p:spPr bwMode="auto">
          <a:xfrm>
            <a:off x="373203" y="709523"/>
            <a:ext cx="247086" cy="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126" tIns="37063" rIns="74126" bIns="37063" numCol="1" anchor="t" anchorCtr="0" compatLnSpc="1">
            <a:prstTxWarp prst="textNoShape">
              <a:avLst/>
            </a:prstTxWarp>
          </a:bodyPr>
          <a:lstStyle/>
          <a:p>
            <a:endParaRPr lang="en-US" sz="1378"/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52" y="1679813"/>
            <a:ext cx="2899297" cy="3667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177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59982A4-6957-4AF2-9523-8861F6290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35</a:t>
            </a:fld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C5A8D6B-E0EF-415B-A027-EDA5AA39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00" y="757889"/>
            <a:ext cx="7036338" cy="51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1087">
              <a:defRPr/>
            </a:pPr>
            <a:fld id="{0ECD7AB5-6537-4741-B594-27CBFDEE586D}" type="slidenum">
              <a:rPr lang="nb-NO" sz="810">
                <a:solidFill>
                  <a:prstClr val="black"/>
                </a:solidFill>
                <a:latin typeface="Cambria"/>
              </a:rPr>
              <a:pPr defTabSz="561087">
                <a:defRPr/>
              </a:pPr>
              <a:t>36</a:t>
            </a:fld>
            <a:endParaRPr lang="nb-NO" sz="81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0018E06-A2E7-457C-9063-31F5DE84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67" y="865190"/>
            <a:ext cx="4989604" cy="49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63C970-4411-4C1A-A881-7A220796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09652"/>
          </a:xfrm>
        </p:spPr>
        <p:txBody>
          <a:bodyPr/>
          <a:lstStyle/>
          <a:p>
            <a:r>
              <a:rPr lang="nb-NO" dirty="0"/>
              <a:t>Klima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55B5A00-13E7-4CAF-9551-6093D9D9F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199" y="1153740"/>
            <a:ext cx="7374085" cy="4398641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EF0C86-188D-4D7B-859C-5DB7809501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4005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diagram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22265563"/>
              </p:ext>
            </p:extLst>
          </p:nvPr>
        </p:nvGraphicFramePr>
        <p:xfrm>
          <a:off x="869967" y="1756012"/>
          <a:ext cx="7141302" cy="411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14995" y="180380"/>
            <a:ext cx="7314572" cy="859443"/>
          </a:xfrm>
        </p:spPr>
        <p:txBody>
          <a:bodyPr>
            <a:normAutofit fontScale="90000"/>
          </a:bodyPr>
          <a:lstStyle/>
          <a:p>
            <a:r>
              <a:rPr lang="nb-NO" dirty="0"/>
              <a:t>Ver</a:t>
            </a:r>
            <a:r>
              <a:rPr lang="nb-NO" sz="3200" dirty="0"/>
              <a:t>dens energikonsum etter kilde</a:t>
            </a:r>
            <a:br>
              <a:rPr lang="nb-NO" dirty="0"/>
            </a:br>
            <a:r>
              <a:rPr lang="nb-NO" dirty="0"/>
              <a:t> </a:t>
            </a:r>
            <a:r>
              <a:rPr lang="nb-NO" sz="1622" dirty="0" err="1"/>
              <a:t>Petajoule</a:t>
            </a:r>
            <a:r>
              <a:rPr lang="nb-NO" sz="1622" dirty="0"/>
              <a:t>. 2-graders scenario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6352676" y="1925535"/>
            <a:ext cx="2392794" cy="30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2157">
              <a:defRPr/>
            </a:pPr>
            <a:endParaRPr lang="nb-NO" sz="1378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8" name="Høyre klammeparentes 7"/>
          <p:cNvSpPr/>
          <p:nvPr/>
        </p:nvSpPr>
        <p:spPr>
          <a:xfrm>
            <a:off x="7642762" y="3780779"/>
            <a:ext cx="86805" cy="1008113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92157">
              <a:defRPr/>
            </a:pPr>
            <a:endParaRPr lang="nb-NO" sz="1378">
              <a:solidFill>
                <a:prstClr val="black"/>
              </a:solidFill>
              <a:latin typeface="Cambria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7819617" y="4068812"/>
            <a:ext cx="1199764" cy="41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2157">
              <a:defRPr/>
            </a:pPr>
            <a:r>
              <a:rPr lang="nb-NO" sz="1054" dirty="0">
                <a:solidFill>
                  <a:prstClr val="black"/>
                </a:solidFill>
                <a:latin typeface="Cambria"/>
              </a:rPr>
              <a:t>Andel olje og gass</a:t>
            </a:r>
          </a:p>
        </p:txBody>
      </p:sp>
    </p:spTree>
    <p:extLst>
      <p:ext uri="{BB962C8B-B14F-4D97-AF65-F5344CB8AC3E}">
        <p14:creationId xmlns:p14="http://schemas.microsoft.com/office/powerpoint/2010/main" val="2155514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39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9" y="1044476"/>
            <a:ext cx="4186601" cy="425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/>
          <p:cNvSpPr txBox="1"/>
          <p:nvPr/>
        </p:nvSpPr>
        <p:spPr>
          <a:xfrm>
            <a:off x="4842361" y="769688"/>
            <a:ext cx="3738239" cy="458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21" u="sng" dirty="0"/>
              <a:t>CO2-avgift</a:t>
            </a:r>
            <a:r>
              <a:rPr lang="nb-NO" sz="1621" dirty="0"/>
              <a:t> på sokkelen siden 1991, nå 453 kroner tonnet</a:t>
            </a:r>
          </a:p>
          <a:p>
            <a:endParaRPr lang="nb-NO" sz="1621" dirty="0"/>
          </a:p>
          <a:p>
            <a:endParaRPr lang="nb-NO" sz="1621" dirty="0"/>
          </a:p>
          <a:p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21" dirty="0"/>
              <a:t>Norsk olje- og gassindustri omfattet av </a:t>
            </a:r>
            <a:r>
              <a:rPr lang="nb-NO" sz="1621" u="sng" dirty="0"/>
              <a:t>kvoteplikt</a:t>
            </a:r>
            <a:r>
              <a:rPr lang="nb-NO" sz="1621" dirty="0"/>
              <a:t> i EU-ETS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21" dirty="0"/>
              <a:t>Kvoteprisen nå om lag 20 Euro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21" dirty="0"/>
              <a:t>Samlet karbonpris på 650 kroner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2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21" dirty="0"/>
          </a:p>
        </p:txBody>
      </p:sp>
      <p:sp>
        <p:nvSpPr>
          <p:cNvPr id="6" name="Tittel 2">
            <a:extLst>
              <a:ext uri="{FF2B5EF4-FFF2-40B4-BE49-F238E27FC236}">
                <a16:creationId xmlns:a16="http://schemas.microsoft.com/office/drawing/2014/main" id="{1E4635A3-CABD-462E-B38D-90FFAE17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95" y="180380"/>
            <a:ext cx="7314572" cy="859443"/>
          </a:xfrm>
        </p:spPr>
        <p:txBody>
          <a:bodyPr>
            <a:normAutofit/>
          </a:bodyPr>
          <a:lstStyle/>
          <a:p>
            <a:r>
              <a:rPr lang="nb-NO" sz="3200" dirty="0"/>
              <a:t>Karbonprising</a:t>
            </a:r>
            <a:br>
              <a:rPr lang="nb-NO" dirty="0"/>
            </a:br>
            <a:endParaRPr lang="nb-NO" sz="1622" dirty="0"/>
          </a:p>
        </p:txBody>
      </p:sp>
    </p:spTree>
    <p:extLst>
      <p:ext uri="{BB962C8B-B14F-4D97-AF65-F5344CB8AC3E}">
        <p14:creationId xmlns:p14="http://schemas.microsoft.com/office/powerpoint/2010/main" val="25710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F3A472D-0F71-4C69-A227-563F2D64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Aktuelle saker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2BDCB6A7-98A9-401C-87FF-FEB5AF020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98F32A-8D82-4825-8414-2E420157F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2761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E172E2-9478-4A2A-BC57-4BCC29B74E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40</a:t>
            </a:fld>
            <a:endParaRPr lang="nb-NO" dirty="0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5C398E0-7215-4C23-A38D-3774FD963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21" y="756444"/>
            <a:ext cx="6724650" cy="24479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5732723-5A63-468D-BDB4-096F6E935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44" r="76495" b="45983"/>
          <a:stretch/>
        </p:blipFill>
        <p:spPr>
          <a:xfrm>
            <a:off x="4194845" y="2700660"/>
            <a:ext cx="4013594" cy="324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413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2803" y="195199"/>
            <a:ext cx="7815630" cy="575279"/>
          </a:xfrm>
        </p:spPr>
        <p:txBody>
          <a:bodyPr/>
          <a:lstStyle/>
          <a:p>
            <a:r>
              <a:rPr lang="nb-NO" dirty="0"/>
              <a:t>"Arbeidsmiddag: Sort dress"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86"/>
          <a:stretch/>
        </p:blipFill>
        <p:spPr>
          <a:xfrm>
            <a:off x="4469041" y="3514256"/>
            <a:ext cx="2629987" cy="1551882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41</a:t>
            </a:fld>
            <a:endParaRPr lang="nb-NO" dirty="0"/>
          </a:p>
        </p:txBody>
      </p:sp>
      <p:pic>
        <p:nvPicPr>
          <p:cNvPr id="1026" name="Picture 2" descr="Bilderesultat for lutefi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50" y="1241867"/>
            <a:ext cx="2020916" cy="20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nylon stock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9" y="3540680"/>
            <a:ext cx="1650818" cy="1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23" y="1460096"/>
            <a:ext cx="885077" cy="189842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537" y="1726221"/>
            <a:ext cx="1989355" cy="66968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860" y="2476968"/>
            <a:ext cx="1243617" cy="2589170"/>
          </a:xfrm>
          <a:prstGeom prst="rect">
            <a:avLst/>
          </a:prstGeom>
        </p:spPr>
      </p:pic>
      <p:pic>
        <p:nvPicPr>
          <p:cNvPr id="4" name="Picture 2" descr="http://www.farris.no/assets/images/farris_core_1500ml.png">
            <a:extLst>
              <a:ext uri="{FF2B5EF4-FFF2-40B4-BE49-F238E27FC236}">
                <a16:creationId xmlns:a16="http://schemas.microsoft.com/office/drawing/2014/main" id="{F95201FE-664B-4B72-A985-4E58A4C4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24" y="2252325"/>
            <a:ext cx="631938" cy="20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8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C611B64-15C9-4D41-AE77-386F664B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7" y="180380"/>
            <a:ext cx="7939564" cy="584409"/>
          </a:xfrm>
        </p:spPr>
        <p:txBody>
          <a:bodyPr/>
          <a:lstStyle/>
          <a:p>
            <a:r>
              <a:rPr lang="nb-NO" dirty="0"/>
              <a:t>Statsbudsjettet 2019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B2B13AB9-903E-4AE7-882F-B045D1410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445" y="1363703"/>
            <a:ext cx="3451003" cy="4435897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FA2B9DC-A4D6-4E02-9FAE-80B188AE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F8FE189D-402B-4BAA-9809-52B6FE93007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502" y="1188492"/>
            <a:ext cx="3852000" cy="4651942"/>
          </a:xfrm>
        </p:spPr>
        <p:txBody>
          <a:bodyPr>
            <a:normAutofit lnSpcReduction="10000"/>
          </a:bodyPr>
          <a:lstStyle/>
          <a:p>
            <a:r>
              <a:rPr lang="nb-NO" dirty="0"/>
              <a:t>Netto uendret skatt</a:t>
            </a:r>
          </a:p>
          <a:p>
            <a:r>
              <a:rPr lang="nb-NO" dirty="0"/>
              <a:t>CCS forprosjekt</a:t>
            </a:r>
          </a:p>
          <a:p>
            <a:r>
              <a:rPr lang="nb-NO" dirty="0"/>
              <a:t>Seismikk i Barents Nord</a:t>
            </a:r>
          </a:p>
          <a:p>
            <a:r>
              <a:rPr lang="nb-NO" dirty="0"/>
              <a:t>Netto kontantstrøm 289 milliarder</a:t>
            </a:r>
          </a:p>
        </p:txBody>
      </p:sp>
    </p:spTree>
    <p:extLst>
      <p:ext uri="{BB962C8B-B14F-4D97-AF65-F5344CB8AC3E}">
        <p14:creationId xmlns:p14="http://schemas.microsoft.com/office/powerpoint/2010/main" val="263046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A589EC-E79F-4D30-9E07-F96BC939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09652"/>
          </a:xfrm>
        </p:spPr>
        <p:txBody>
          <a:bodyPr/>
          <a:lstStyle/>
          <a:p>
            <a:r>
              <a:rPr lang="nb-NO" dirty="0"/>
              <a:t>58 </a:t>
            </a:r>
            <a:r>
              <a:rPr lang="nb-NO" dirty="0" err="1"/>
              <a:t>stk</a:t>
            </a:r>
            <a:r>
              <a:rPr lang="nb-NO" dirty="0"/>
              <a:t> "KNM Helge Ingstad"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99EEC46-9A20-4B8F-A1A0-5E68B3AB48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C5A15DA-D172-4AED-B17D-80ADFE9E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230" y="1507719"/>
            <a:ext cx="7452873" cy="4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2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AF989B-CB3F-4FC1-866B-2CD57F47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118800"/>
            <a:ext cx="7300800" cy="709652"/>
          </a:xfrm>
        </p:spPr>
        <p:txBody>
          <a:bodyPr/>
          <a:lstStyle/>
          <a:p>
            <a:r>
              <a:rPr lang="nb-NO" dirty="0"/>
              <a:t>Regjeringsutvidelse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7890AD6-208A-4CE8-B375-1CF59F77D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539" y="1476524"/>
            <a:ext cx="7423767" cy="4081983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C6F48F3-88A9-4573-B5EA-18B25C48FC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06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4BE5C3C3-8352-485D-84AB-352B34E9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99" y="280966"/>
            <a:ext cx="7939564" cy="584409"/>
          </a:xfrm>
        </p:spPr>
        <p:txBody>
          <a:bodyPr/>
          <a:lstStyle/>
          <a:p>
            <a:r>
              <a:rPr lang="nb-NO" dirty="0"/>
              <a:t>Mulige forhandlingstemaer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2E7E7DF3-A377-45C0-9AB3-C2C1038B3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00" y="1692548"/>
            <a:ext cx="3852000" cy="4147886"/>
          </a:xfrm>
        </p:spPr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Utredning om petroleumsskatt</a:t>
            </a:r>
          </a:p>
          <a:p>
            <a:r>
              <a:rPr lang="nb-NO" dirty="0">
                <a:solidFill>
                  <a:srgbClr val="FF0000"/>
                </a:solidFill>
              </a:rPr>
              <a:t>"No-</a:t>
            </a:r>
            <a:r>
              <a:rPr lang="nb-NO" dirty="0" err="1">
                <a:solidFill>
                  <a:srgbClr val="FF0000"/>
                </a:solidFill>
              </a:rPr>
              <a:t>go</a:t>
            </a:r>
            <a:r>
              <a:rPr lang="nb-NO" dirty="0">
                <a:solidFill>
                  <a:srgbClr val="FF0000"/>
                </a:solidFill>
              </a:rPr>
              <a:t>" i </a:t>
            </a:r>
            <a:r>
              <a:rPr lang="nb-NO" dirty="0" err="1">
                <a:solidFill>
                  <a:srgbClr val="FF0000"/>
                </a:solidFill>
              </a:rPr>
              <a:t>SVOer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Elektrifisering alle nye felt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479F3C8-36CD-4D82-A33C-21A9D55B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9213864B-3675-4A53-B9C3-7CFB62AC439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502" y="1692548"/>
            <a:ext cx="3852000" cy="4147886"/>
          </a:xfrm>
        </p:spPr>
        <p:txBody>
          <a:bodyPr/>
          <a:lstStyle/>
          <a:p>
            <a:r>
              <a:rPr lang="nb-NO" dirty="0">
                <a:solidFill>
                  <a:srgbClr val="00B050"/>
                </a:solidFill>
              </a:rPr>
              <a:t>CCS</a:t>
            </a:r>
          </a:p>
          <a:p>
            <a:r>
              <a:rPr lang="nb-NO" dirty="0">
                <a:solidFill>
                  <a:srgbClr val="00B050"/>
                </a:solidFill>
              </a:rPr>
              <a:t>Havvind/ENOVA</a:t>
            </a:r>
          </a:p>
        </p:txBody>
      </p:sp>
    </p:spTree>
    <p:extLst>
      <p:ext uri="{BB962C8B-B14F-4D97-AF65-F5344CB8AC3E}">
        <p14:creationId xmlns:p14="http://schemas.microsoft.com/office/powerpoint/2010/main" val="2713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787CAF4-726E-4146-9AC9-9EC72466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26D19C-10C9-4675-988B-3DE65B9BAF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141" y="408357"/>
            <a:ext cx="4336768" cy="325908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chemeClr val="tx1"/>
                </a:solidFill>
              </a:rPr>
              <a:t>Videreføring av Jeløya?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36CD5EB-9E7D-416F-9429-5D42ED9191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142" y="1116484"/>
            <a:ext cx="4192751" cy="43035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nb-NO" i="1" dirty="0"/>
          </a:p>
          <a:p>
            <a:r>
              <a:rPr lang="nb-NO" i="1" dirty="0"/>
              <a:t>Regjeringen vil videreføre en stabil, langsiktig petroleumspolitikk. Letepolitikken skal bidra til dette.</a:t>
            </a:r>
          </a:p>
          <a:p>
            <a:endParaRPr lang="nb-NO" i="1" dirty="0"/>
          </a:p>
          <a:p>
            <a:r>
              <a:rPr lang="nb-NO" i="1" dirty="0"/>
              <a:t>Legge til rette for lønnsom produksjon av olje og gass, blant annet gjennom forutsigbare rammevilkår.</a:t>
            </a:r>
          </a:p>
          <a:p>
            <a:endParaRPr lang="nb-NO" i="1" dirty="0"/>
          </a:p>
          <a:p>
            <a:r>
              <a:rPr lang="nb-NO" i="1" dirty="0"/>
              <a:t>Ikke åpne for petroleumsvirksomhet, eller </a:t>
            </a:r>
            <a:r>
              <a:rPr lang="nb-NO" i="1" dirty="0" err="1"/>
              <a:t>konsekvensutrede</a:t>
            </a:r>
            <a:r>
              <a:rPr lang="nb-NO" i="1" dirty="0"/>
              <a:t> i henhold til petroleumsloven, i havområdene utenfor Lofoten, Vesterålen og Senja i perioden 2017-2021. </a:t>
            </a:r>
          </a:p>
          <a:p>
            <a:endParaRPr lang="nb-NO" i="1" dirty="0"/>
          </a:p>
          <a:p>
            <a:r>
              <a:rPr lang="nb-NO" i="1" dirty="0"/>
              <a:t>Ikke gjennomføre 25. konsesjonsrunde før revidering av Forvaltningsplanen for Barentshavet og Lofoten er ferdig behandlet.</a:t>
            </a:r>
          </a:p>
        </p:txBody>
      </p:sp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807AE9BC-0C72-40BE-B744-EE6AD30B6D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2" r="25002"/>
          <a:stretch>
            <a:fillRect/>
          </a:stretch>
        </p:blipFill>
        <p:spPr>
          <a:xfrm>
            <a:off x="4986933" y="1332508"/>
            <a:ext cx="3330749" cy="4087546"/>
          </a:xfrm>
        </p:spPr>
      </p:pic>
    </p:spTree>
    <p:extLst>
      <p:ext uri="{BB962C8B-B14F-4D97-AF65-F5344CB8AC3E}">
        <p14:creationId xmlns:p14="http://schemas.microsoft.com/office/powerpoint/2010/main" val="1657744017"/>
      </p:ext>
    </p:extLst>
  </p:cSld>
  <p:clrMapOvr>
    <a:masterClrMapping/>
  </p:clrMapOvr>
</p:sld>
</file>

<file path=ppt/theme/theme1.xml><?xml version="1.0" encoding="utf-8"?>
<a:theme xmlns:a="http://schemas.openxmlformats.org/drawingml/2006/main" name="Norog_PPT_mal_justert2">
  <a:themeElements>
    <a:clrScheme name="Norsk Olje &amp; Gass">
      <a:dk1>
        <a:sysClr val="windowText" lastClr="000000"/>
      </a:dk1>
      <a:lt1>
        <a:sysClr val="window" lastClr="FFFFFF"/>
      </a:lt1>
      <a:dk2>
        <a:srgbClr val="80003F"/>
      </a:dk2>
      <a:lt2>
        <a:srgbClr val="EEECE1"/>
      </a:lt2>
      <a:accent1>
        <a:srgbClr val="130C0E"/>
      </a:accent1>
      <a:accent2>
        <a:srgbClr val="80003F"/>
      </a:accent2>
      <a:accent3>
        <a:srgbClr val="709791"/>
      </a:accent3>
      <a:accent4>
        <a:srgbClr val="002439"/>
      </a:accent4>
      <a:accent5>
        <a:srgbClr val="5C3A44"/>
      </a:accent5>
      <a:accent6>
        <a:srgbClr val="60002F"/>
      </a:accent6>
      <a:hlink>
        <a:srgbClr val="0000FF"/>
      </a:hlink>
      <a:folHlink>
        <a:srgbClr val="800080"/>
      </a:folHlink>
    </a:clrScheme>
    <a:fontScheme name="Norsk olje &amp; gass - system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Norog_PPT_mal</Template>
  <TotalTime>5702</TotalTime>
  <Words>406</Words>
  <Application>Microsoft Office PowerPoint</Application>
  <PresentationFormat>Egendefinert</PresentationFormat>
  <Paragraphs>147</Paragraphs>
  <Slides>41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41</vt:i4>
      </vt:variant>
    </vt:vector>
  </HeadingPairs>
  <TitlesOfParts>
    <vt:vector size="46" baseType="lpstr">
      <vt:lpstr>Arial</vt:lpstr>
      <vt:lpstr>Calibri</vt:lpstr>
      <vt:lpstr>Cambria</vt:lpstr>
      <vt:lpstr>Wingdings</vt:lpstr>
      <vt:lpstr>Norog_PPT_mal_justert2</vt:lpstr>
      <vt:lpstr>Den politiske situasjonen</vt:lpstr>
      <vt:lpstr>PowerPoint-presentasjon</vt:lpstr>
      <vt:lpstr>Politisk handlingsrom 2017-2021</vt:lpstr>
      <vt:lpstr>Aktuelle saker</vt:lpstr>
      <vt:lpstr>Statsbudsjettet 2019</vt:lpstr>
      <vt:lpstr>58 stk "KNM Helge Ingstad"</vt:lpstr>
      <vt:lpstr>Regjeringsutvidelse</vt:lpstr>
      <vt:lpstr>Mulige forhandlingstemaer</vt:lpstr>
      <vt:lpstr>PowerPoint-presentasjon</vt:lpstr>
      <vt:lpstr>Flertallsregjering</vt:lpstr>
      <vt:lpstr>OBS: Blokkdeling og blankpussing</vt:lpstr>
      <vt:lpstr>Arbeiderpartiets vedtatte politikk: </vt:lpstr>
      <vt:lpstr>Arbeiderpartiet og Lofoten</vt:lpstr>
      <vt:lpstr>Lofoten: slik det fremstilles</vt:lpstr>
      <vt:lpstr>PowerPoint-presentasjon</vt:lpstr>
      <vt:lpstr>PowerPoint-presentasjon</vt:lpstr>
      <vt:lpstr>PowerPoint-presentasjon</vt:lpstr>
      <vt:lpstr>Forvaltningsplanen for Barentshavet</vt:lpstr>
      <vt:lpstr>Forvaltningsplanen for Barentshavet</vt:lpstr>
      <vt:lpstr>Over halvparten gjenstår</vt:lpstr>
      <vt:lpstr>Det meste er nord</vt:lpstr>
      <vt:lpstr>1. Verdiskaping i fokus</vt:lpstr>
      <vt:lpstr>Verdiskaping, -ikke verneplaner</vt:lpstr>
      <vt:lpstr>Muligheter i nord</vt:lpstr>
      <vt:lpstr>2. Likebehandling av næringer</vt:lpstr>
      <vt:lpstr>Risiko torsk: SYMBIOSES</vt:lpstr>
      <vt:lpstr>3. Riktig bruk av "føre-var"</vt:lpstr>
      <vt:lpstr>Føre-var-prinsippet</vt:lpstr>
      <vt:lpstr>4. Dynamisk definisjon av iskanten</vt:lpstr>
      <vt:lpstr>Ny definisjon av iskanten</vt:lpstr>
      <vt:lpstr>Fysisk iskant, dynamisk</vt:lpstr>
      <vt:lpstr>Ikke-åpnede områder</vt:lpstr>
      <vt:lpstr>Utfordringer</vt:lpstr>
      <vt:lpstr>“Den nye oljen”</vt:lpstr>
      <vt:lpstr>PowerPoint-presentasjon</vt:lpstr>
      <vt:lpstr>PowerPoint-presentasjon</vt:lpstr>
      <vt:lpstr>Klima</vt:lpstr>
      <vt:lpstr>Verdens energikonsum etter kilde  Petajoule. 2-graders scenario</vt:lpstr>
      <vt:lpstr>Karbonprising </vt:lpstr>
      <vt:lpstr>PowerPoint-presentasjon</vt:lpstr>
      <vt:lpstr>"Arbeidsmiddag: Sort dress"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Torbjørn Giæver Eriksen</dc:creator>
  <dc:description>Template by addpoint.no</dc:description>
  <cp:lastModifiedBy>Torbjørn Giæver Eriksen</cp:lastModifiedBy>
  <cp:revision>47</cp:revision>
  <dcterms:created xsi:type="dcterms:W3CDTF">2018-10-11T07:18:04Z</dcterms:created>
  <dcterms:modified xsi:type="dcterms:W3CDTF">2018-11-28T07:57:02Z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